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9" r:id="rId9"/>
    <p:sldId id="261" r:id="rId10"/>
    <p:sldId id="262" r:id="rId11"/>
    <p:sldId id="270" r:id="rId12"/>
    <p:sldId id="263" r:id="rId13"/>
    <p:sldId id="273" r:id="rId14"/>
    <p:sldId id="274" r:id="rId15"/>
    <p:sldId id="275" r:id="rId16"/>
    <p:sldId id="281" r:id="rId17"/>
    <p:sldId id="278" r:id="rId18"/>
    <p:sldId id="264" r:id="rId19"/>
    <p:sldId id="265" r:id="rId20"/>
    <p:sldId id="272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7502F-3443-4742-AFFB-E8B95E769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F940B9-805A-4678-B155-5299B3DCD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FB109-4C21-4163-923B-3E157037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113C90-4AE9-40CF-B375-9460733A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584796-F6A1-4837-A6E7-59DD4B67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5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EDB4D-0248-4BBF-9132-F2542E41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D6FA24-6337-4AE1-8CB0-18699BC71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EFD1B-260B-4345-A032-7E542C6B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3829E-DBF6-432A-87D6-321D9F01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033B6-501C-4AC9-A358-E5E07B900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9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D86373-E8A0-41DE-8AA1-E8EEAC515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C071BE-BE08-4773-9745-EC6A7F4AB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BF605-0F9C-4CDF-A09F-DBE4AF05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2CE6D-694B-4245-94C1-DBB4358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C6963-17EE-40EE-92DF-637A51A4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2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7AF8F-863E-4A60-844C-8B8FDAE1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76992-6772-4B21-A5E4-E1D9B182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7DA3E-1C72-463B-917C-84B264B3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B61DA-69EE-4AAA-8F3F-B6160A2A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C47BD-2D59-4F7B-B163-5DF2E5E2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1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2164A-DE72-4679-BAB9-DC968898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37555-AA26-46B8-A709-7E80EFFE0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ABF46-A58F-470F-B0D3-CEA8B1DB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80804-D377-496C-A1A2-343DF4DFC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53BDF-3F73-4477-845A-8809D337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9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49732-907C-44BB-8EFC-997D0657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9AD47B-DCE7-41C0-AB6C-0F83445BB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C62935-B773-482B-95CA-2D5C3244C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985EB7-1BE4-4DB9-989A-78574CAA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28ED6-3A33-4108-AF0B-CDAC5555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FC9D1-32CA-406F-BBA3-AB96659F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0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B8680-075C-483D-AF37-D38A2172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3596B-9BE1-46BB-9CF8-0F683D86E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831584-B96C-4717-A635-7EFD0B64F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BCA71D-0E90-42E7-80BB-8DA7AC084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F8159B-897F-4D83-AD83-C0EAB0389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8A8345-AA37-4C53-AFB2-C1946155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92EB9C-7B31-49C4-A054-AC1BCE9C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A37FE6-7F91-419C-905E-E9A04811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59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E06F1-FC75-4B6D-B78B-CF915C06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866D9E-5069-4C19-8024-621B5F17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1FB487-A261-4314-87DC-81F0A471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63FCA1-4AEB-426F-8552-E6F8423B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74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A20E51-8E3F-4B13-9090-2F93FDD8E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4CE377-4FF5-4911-A8B3-A1F2798C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413F62-9A80-469B-9691-BC1BBAF6C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52B7D-0374-4A6A-B2A0-1474B13C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49B296-9D82-44B2-9EE5-552B3ADB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212D6-B549-42C8-9640-EAAEF55FA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24579C-9B5D-424C-800F-9F6DAB4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FB268-D8E6-4D4B-969A-C523BBD4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D3A133-EC72-4D38-AE97-F761E114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9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02B8C-7858-4639-8B8C-53E2C125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FBBFAA-79A3-49BC-8450-0F27B2CB8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7FC1D6-DEE4-467A-8EEA-0B0CFB307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6FB224-4DFF-4215-B7C1-DB6A6ABE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FD1FD1-4684-42D3-96E6-86BAF610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CF3483-1149-4B23-82EB-4FF9B1D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4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2A4206-B0F4-485F-A20D-CF086465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198663-AB84-4793-86E6-459372E97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C09399-870B-4209-8DEE-D7C0A963F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545-F725-4BA1-85DF-98DAFFA809B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D6467-0FAB-43AC-967A-E30C32CB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3CF9E-5992-43C5-83E8-47054788E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31BC0-684C-4277-BE31-F145845AB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44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tentimages.storage.googleapis.com/pdfs/6a24523dc450e53dc2d7/1020100100931.pdf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ggrowth_expo&amp;logNo=220614883436&amp;proxyReferer=https%3A%2F%2Fwww.google.com%2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tn.co.kr/_ln/0134_201901120800061563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27F5C29-732E-4D4A-8A44-C95AF843A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474"/>
            <a:ext cx="12304544" cy="701977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DDE437-7699-4884-ADC9-7D030A5B358A}"/>
              </a:ext>
            </a:extLst>
          </p:cNvPr>
          <p:cNvSpPr/>
          <p:nvPr/>
        </p:nvSpPr>
        <p:spPr>
          <a:xfrm>
            <a:off x="5303520" y="645382"/>
            <a:ext cx="6283569" cy="5567233"/>
          </a:xfrm>
          <a:prstGeom prst="rect">
            <a:avLst/>
          </a:prstGeom>
          <a:solidFill>
            <a:schemeClr val="tx2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6507FD-E339-4B6A-BC2D-55D5B6523204}"/>
              </a:ext>
            </a:extLst>
          </p:cNvPr>
          <p:cNvSpPr txBox="1"/>
          <p:nvPr/>
        </p:nvSpPr>
        <p:spPr>
          <a:xfrm>
            <a:off x="5730240" y="1097280"/>
            <a:ext cx="29471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</a:rPr>
              <a:t>사업계획서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0FFADC8-5C17-4680-AE94-ACE7B07A462A}"/>
              </a:ext>
            </a:extLst>
          </p:cNvPr>
          <p:cNvCxnSpPr>
            <a:cxnSpLocks/>
          </p:cNvCxnSpPr>
          <p:nvPr/>
        </p:nvCxnSpPr>
        <p:spPr>
          <a:xfrm flipV="1">
            <a:off x="4698609" y="1682055"/>
            <a:ext cx="6888480" cy="28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FC7440-3C0F-4AAC-B186-74BE9482C283}"/>
              </a:ext>
            </a:extLst>
          </p:cNvPr>
          <p:cNvSpPr txBox="1"/>
          <p:nvPr/>
        </p:nvSpPr>
        <p:spPr>
          <a:xfrm>
            <a:off x="9420664" y="3038302"/>
            <a:ext cx="294718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Bahnschrift Condensed" panose="020B0502040204020203" pitchFamily="34" charset="0"/>
              </a:rPr>
              <a:t>Park’s</a:t>
            </a:r>
            <a:endParaRPr lang="ko-KR" altLang="en-US" sz="400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FAFA4C-CB45-4BCC-BABC-AB647E45DB7B}"/>
              </a:ext>
            </a:extLst>
          </p:cNvPr>
          <p:cNvSpPr/>
          <p:nvPr/>
        </p:nvSpPr>
        <p:spPr>
          <a:xfrm>
            <a:off x="8445303" y="4352755"/>
            <a:ext cx="3580229" cy="2311758"/>
          </a:xfrm>
          <a:prstGeom prst="rect">
            <a:avLst/>
          </a:prstGeom>
          <a:solidFill>
            <a:schemeClr val="accent5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EE79C-409C-4269-8834-0FDA64EF7A0A}"/>
              </a:ext>
            </a:extLst>
          </p:cNvPr>
          <p:cNvSpPr txBox="1"/>
          <p:nvPr/>
        </p:nvSpPr>
        <p:spPr>
          <a:xfrm>
            <a:off x="8581291" y="5030543"/>
            <a:ext cx="330825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Bahnschrift Condensed" panose="020B0502040204020203" pitchFamily="34" charset="0"/>
              </a:rPr>
              <a:t>팀장 </a:t>
            </a:r>
            <a:r>
              <a:rPr lang="en-US" altLang="ko-KR">
                <a:solidFill>
                  <a:schemeClr val="bg1"/>
                </a:solidFill>
                <a:latin typeface="Bahnschrift Condensed" panose="020B0502040204020203" pitchFamily="34" charset="0"/>
              </a:rPr>
              <a:t>: </a:t>
            </a:r>
            <a:r>
              <a:rPr lang="ko-KR" altLang="en-US">
                <a:solidFill>
                  <a:schemeClr val="bg1"/>
                </a:solidFill>
                <a:latin typeface="Bahnschrift Condensed" panose="020B0502040204020203" pitchFamily="34" charset="0"/>
              </a:rPr>
              <a:t>박상현</a:t>
            </a:r>
            <a:endParaRPr lang="en-US" altLang="ko-KR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ko-KR" altLang="en-US">
                <a:solidFill>
                  <a:schemeClr val="bg1"/>
                </a:solidFill>
                <a:latin typeface="Bahnschrift Condensed" panose="020B0502040204020203" pitchFamily="34" charset="0"/>
              </a:rPr>
              <a:t>팀원 </a:t>
            </a:r>
            <a:r>
              <a:rPr lang="en-US" altLang="ko-KR">
                <a:solidFill>
                  <a:schemeClr val="bg1"/>
                </a:solidFill>
                <a:latin typeface="Bahnschrift Condensed" panose="020B0502040204020203" pitchFamily="34" charset="0"/>
              </a:rPr>
              <a:t>: </a:t>
            </a:r>
            <a:r>
              <a:rPr lang="ko-KR" altLang="en-US">
                <a:solidFill>
                  <a:schemeClr val="bg1"/>
                </a:solidFill>
                <a:latin typeface="Bahnschrift Condensed" panose="020B0502040204020203" pitchFamily="34" charset="0"/>
              </a:rPr>
              <a:t>박태수</a:t>
            </a:r>
            <a:r>
              <a:rPr lang="en-US" altLang="ko-KR">
                <a:solidFill>
                  <a:schemeClr val="bg1"/>
                </a:solidFill>
                <a:latin typeface="Bahnschrift Condensed" panose="020B0502040204020203" pitchFamily="34" charset="0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Bahnschrift Condensed" panose="020B0502040204020203" pitchFamily="34" charset="0"/>
              </a:rPr>
              <a:t>박지현</a:t>
            </a:r>
            <a:r>
              <a:rPr lang="en-US" altLang="ko-KR">
                <a:solidFill>
                  <a:schemeClr val="bg1"/>
                </a:solidFill>
                <a:latin typeface="Bahnschrift Condensed" panose="020B0502040204020203" pitchFamily="34" charset="0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Bahnschrift Condensed" panose="020B0502040204020203" pitchFamily="34" charset="0"/>
              </a:rPr>
              <a:t>박동진</a:t>
            </a:r>
          </a:p>
        </p:txBody>
      </p:sp>
    </p:spTree>
    <p:extLst>
      <p:ext uri="{BB962C8B-B14F-4D97-AF65-F5344CB8AC3E}">
        <p14:creationId xmlns:p14="http://schemas.microsoft.com/office/powerpoint/2010/main" val="196325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85BFC4-F063-44DD-9612-0F959D00948A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2-2.SWOT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1BD321-1855-41A0-8E85-E484683DC9A1}"/>
              </a:ext>
            </a:extLst>
          </p:cNvPr>
          <p:cNvGrpSpPr/>
          <p:nvPr/>
        </p:nvGrpSpPr>
        <p:grpSpPr>
          <a:xfrm>
            <a:off x="1741016" y="1350652"/>
            <a:ext cx="8531776" cy="5371515"/>
            <a:chOff x="2308414" y="1899137"/>
            <a:chExt cx="8531776" cy="5371515"/>
          </a:xfrm>
          <a:solidFill>
            <a:schemeClr val="tx2">
              <a:lumMod val="75000"/>
            </a:schemeClr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3BC189-3552-43B6-83C1-67C66A45342E}"/>
                </a:ext>
              </a:extLst>
            </p:cNvPr>
            <p:cNvSpPr/>
            <p:nvPr/>
          </p:nvSpPr>
          <p:spPr>
            <a:xfrm>
              <a:off x="2308414" y="1899138"/>
              <a:ext cx="4176792" cy="2616591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B9FCF0F-A7F2-4D4F-81BE-D22D4A1CA07D}"/>
                </a:ext>
              </a:extLst>
            </p:cNvPr>
            <p:cNvSpPr/>
            <p:nvPr/>
          </p:nvSpPr>
          <p:spPr>
            <a:xfrm>
              <a:off x="6637606" y="1899137"/>
              <a:ext cx="4176792" cy="2616591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4BCAE47-F782-4A5A-B361-3E21CF97579C}"/>
                </a:ext>
              </a:extLst>
            </p:cNvPr>
            <p:cNvSpPr/>
            <p:nvPr/>
          </p:nvSpPr>
          <p:spPr>
            <a:xfrm>
              <a:off x="2325483" y="4654061"/>
              <a:ext cx="4176792" cy="2616591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04E9B9-120E-4EFD-A08A-43484F61215A}"/>
                </a:ext>
              </a:extLst>
            </p:cNvPr>
            <p:cNvSpPr/>
            <p:nvPr/>
          </p:nvSpPr>
          <p:spPr>
            <a:xfrm>
              <a:off x="6663398" y="4654061"/>
              <a:ext cx="4176792" cy="2616591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F8774C-7E5B-4AB4-A607-91AE0A6A46E1}"/>
              </a:ext>
            </a:extLst>
          </p:cNvPr>
          <p:cNvSpPr txBox="1"/>
          <p:nvPr/>
        </p:nvSpPr>
        <p:spPr>
          <a:xfrm>
            <a:off x="3250761" y="1520876"/>
            <a:ext cx="116311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Strengths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B1A249-3EB3-49D4-BFE7-814935E28CDF}"/>
              </a:ext>
            </a:extLst>
          </p:cNvPr>
          <p:cNvSpPr txBox="1"/>
          <p:nvPr/>
        </p:nvSpPr>
        <p:spPr>
          <a:xfrm>
            <a:off x="7588676" y="1520876"/>
            <a:ext cx="148498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Weaknesses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D748C3-E23A-4705-8C11-7F82DA5CB412}"/>
              </a:ext>
            </a:extLst>
          </p:cNvPr>
          <p:cNvSpPr txBox="1"/>
          <p:nvPr/>
        </p:nvSpPr>
        <p:spPr>
          <a:xfrm>
            <a:off x="3002888" y="4305296"/>
            <a:ext cx="165886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Opportunities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456154-5A51-4499-9586-40DA9B58617A}"/>
              </a:ext>
            </a:extLst>
          </p:cNvPr>
          <p:cNvSpPr txBox="1"/>
          <p:nvPr/>
        </p:nvSpPr>
        <p:spPr>
          <a:xfrm>
            <a:off x="7798847" y="4305296"/>
            <a:ext cx="94928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Threats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16BCB-6CC4-43F2-82CE-4D40D7C44B66}"/>
              </a:ext>
            </a:extLst>
          </p:cNvPr>
          <p:cNvSpPr txBox="1"/>
          <p:nvPr/>
        </p:nvSpPr>
        <p:spPr>
          <a:xfrm>
            <a:off x="2166563" y="2106270"/>
            <a:ext cx="3503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ㆍ제대로된 시스템이 없음으로 </a:t>
            </a:r>
            <a:endParaRPr lang="en-US" altLang="ko-KR" sz="1600">
              <a:solidFill>
                <a:schemeClr val="bg1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   비교적 쉬운 개척시장</a:t>
            </a:r>
            <a:endParaRPr lang="en-US" altLang="ko-KR" sz="1600">
              <a:solidFill>
                <a:schemeClr val="bg1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ㆍ그린사업으로 좋은 이미지를 갖춤</a:t>
            </a:r>
            <a:endParaRPr lang="en-US" altLang="ko-KR" sz="1600">
              <a:solidFill>
                <a:schemeClr val="bg1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ㆍ보다 더 깔끔한 흡연장 조성</a:t>
            </a:r>
            <a:endParaRPr lang="en-US" altLang="ko-KR" sz="1600">
              <a:solidFill>
                <a:schemeClr val="bg1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ㆍ손쉬운 처리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40B17-09EB-43CE-86AC-87CE86B4D89B}"/>
              </a:ext>
            </a:extLst>
          </p:cNvPr>
          <p:cNvSpPr txBox="1"/>
          <p:nvPr/>
        </p:nvSpPr>
        <p:spPr>
          <a:xfrm>
            <a:off x="6832207" y="2352490"/>
            <a:ext cx="3193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ㆍ기술력으로 인한 비용증가</a:t>
            </a:r>
            <a:endParaRPr lang="en-US" altLang="ko-KR" sz="1600">
              <a:solidFill>
                <a:schemeClr val="bg1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ㆍ소음발생 </a:t>
            </a:r>
            <a:endParaRPr lang="en-US" altLang="ko-KR" sz="1600">
              <a:solidFill>
                <a:schemeClr val="bg1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ㆍ기계청소의 어려움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AE9BD0-A2B5-4836-8589-882E4F9E43D2}"/>
              </a:ext>
            </a:extLst>
          </p:cNvPr>
          <p:cNvSpPr txBox="1"/>
          <p:nvPr/>
        </p:nvSpPr>
        <p:spPr>
          <a:xfrm>
            <a:off x="2063306" y="5105916"/>
            <a:ext cx="3943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ㆍ환경사업으로 정부지원 요청의 기대</a:t>
            </a:r>
            <a:endParaRPr lang="en-US" altLang="ko-KR" sz="1600">
              <a:solidFill>
                <a:schemeClr val="bg1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ㆍ추가 기능을 더 하여 기술력증진 가능</a:t>
            </a:r>
            <a:endParaRPr lang="en-US" altLang="ko-KR" sz="1600">
              <a:solidFill>
                <a:schemeClr val="bg1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ㆍ사업채택시 의무화 가능</a:t>
            </a:r>
            <a:endParaRPr lang="en-US" altLang="ko-KR" sz="16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7A904-F167-446F-96E0-08526C9681DF}"/>
              </a:ext>
            </a:extLst>
          </p:cNvPr>
          <p:cNvSpPr txBox="1"/>
          <p:nvPr/>
        </p:nvSpPr>
        <p:spPr>
          <a:xfrm>
            <a:off x="6312125" y="5121483"/>
            <a:ext cx="3943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ㆍ기계고장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오작동 으로 인한 위험성</a:t>
            </a:r>
            <a:endParaRPr lang="en-US" altLang="ko-KR" sz="1600">
              <a:solidFill>
                <a:schemeClr val="bg1"/>
              </a:solidFill>
            </a:endParaRPr>
          </a:p>
          <a:p>
            <a:r>
              <a:rPr lang="ko-KR" altLang="en-US" sz="1600">
                <a:solidFill>
                  <a:schemeClr val="bg1"/>
                </a:solidFill>
              </a:rPr>
              <a:t>ㆍ스타트업 경쟁사로 인한 사업계획 소멸</a:t>
            </a:r>
            <a:endParaRPr lang="en-US" altLang="ko-KR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1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52441D1-F8A9-4EA5-894B-0B548404A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-129662"/>
            <a:ext cx="12215446" cy="71173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C95CDB-BBF7-4A4F-BD6C-215133F328F9}"/>
              </a:ext>
            </a:extLst>
          </p:cNvPr>
          <p:cNvSpPr/>
          <p:nvPr/>
        </p:nvSpPr>
        <p:spPr>
          <a:xfrm>
            <a:off x="2596954" y="1761685"/>
            <a:ext cx="6998092" cy="3682512"/>
          </a:xfrm>
          <a:prstGeom prst="rect">
            <a:avLst/>
          </a:prstGeom>
          <a:solidFill>
            <a:schemeClr val="tx2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3E218-7F95-4206-B6BC-89097A971AA7}"/>
              </a:ext>
            </a:extLst>
          </p:cNvPr>
          <p:cNvSpPr/>
          <p:nvPr/>
        </p:nvSpPr>
        <p:spPr>
          <a:xfrm>
            <a:off x="3938953" y="3140611"/>
            <a:ext cx="4314093" cy="868681"/>
          </a:xfrm>
          <a:prstGeom prst="rect">
            <a:avLst/>
          </a:prstGeom>
          <a:noFill/>
          <a:ln w="66675" cmpd="thinThick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휴먼엑스포" panose="02030504000101010101" pitchFamily="18" charset="-127"/>
                <a:ea typeface="휴먼엑스포" panose="02030504000101010101" pitchFamily="18" charset="-127"/>
              </a:rPr>
              <a:t>운영계획</a:t>
            </a:r>
            <a:endParaRPr lang="ko-KR" altLang="en-US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2B560-48D2-4680-B9F1-B6BF637C8FCA}"/>
              </a:ext>
            </a:extLst>
          </p:cNvPr>
          <p:cNvSpPr txBox="1"/>
          <p:nvPr/>
        </p:nvSpPr>
        <p:spPr>
          <a:xfrm>
            <a:off x="3027254" y="4611747"/>
            <a:ext cx="20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3-1. 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마케팅분석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C6EED-317F-4906-A1B3-D0B188BEBD25}"/>
              </a:ext>
            </a:extLst>
          </p:cNvPr>
          <p:cNvSpPr txBox="1"/>
          <p:nvPr/>
        </p:nvSpPr>
        <p:spPr>
          <a:xfrm>
            <a:off x="5226716" y="4611747"/>
            <a:ext cx="20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3-2. 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일정계획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86139-A1FC-4C95-B2AD-87DE80C9DDB4}"/>
              </a:ext>
            </a:extLst>
          </p:cNvPr>
          <p:cNvSpPr txBox="1"/>
          <p:nvPr/>
        </p:nvSpPr>
        <p:spPr>
          <a:xfrm>
            <a:off x="7558652" y="4611747"/>
            <a:ext cx="20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3-3. 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향후계획</a:t>
            </a:r>
          </a:p>
        </p:txBody>
      </p:sp>
    </p:spTree>
    <p:extLst>
      <p:ext uri="{BB962C8B-B14F-4D97-AF65-F5344CB8AC3E}">
        <p14:creationId xmlns:p14="http://schemas.microsoft.com/office/powerpoint/2010/main" val="35749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09AC9-8AE8-4BD6-8EC9-D5D577B19FA2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3-1.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마케팅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5F6BB33-15A7-4AF4-AA8D-74C8819BC1CD}"/>
              </a:ext>
            </a:extLst>
          </p:cNvPr>
          <p:cNvSpPr/>
          <p:nvPr/>
        </p:nvSpPr>
        <p:spPr>
          <a:xfrm>
            <a:off x="1472418" y="1804401"/>
            <a:ext cx="8890782" cy="40374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B1A651E-B11B-47BB-9D17-6932B4DF15EC}"/>
              </a:ext>
            </a:extLst>
          </p:cNvPr>
          <p:cNvSpPr/>
          <p:nvPr/>
        </p:nvSpPr>
        <p:spPr>
          <a:xfrm>
            <a:off x="2833608" y="1888710"/>
            <a:ext cx="1659988" cy="160371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/>
              <a:t>3C</a:t>
            </a:r>
            <a:endParaRPr lang="ko-KR" altLang="en-US" sz="44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0A4F1E-9103-42F2-A46D-21512B525CD5}"/>
              </a:ext>
            </a:extLst>
          </p:cNvPr>
          <p:cNvSpPr/>
          <p:nvPr/>
        </p:nvSpPr>
        <p:spPr>
          <a:xfrm>
            <a:off x="1716256" y="2966223"/>
            <a:ext cx="1659988" cy="16037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Customer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444A62B-74B7-409C-9F9D-C6B044EB714C}"/>
              </a:ext>
            </a:extLst>
          </p:cNvPr>
          <p:cNvSpPr/>
          <p:nvPr/>
        </p:nvSpPr>
        <p:spPr>
          <a:xfrm>
            <a:off x="3920194" y="2966223"/>
            <a:ext cx="1659988" cy="160371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Company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DC377C8-6E1A-48BA-9C17-C676E384B8B6}"/>
              </a:ext>
            </a:extLst>
          </p:cNvPr>
          <p:cNvSpPr/>
          <p:nvPr/>
        </p:nvSpPr>
        <p:spPr>
          <a:xfrm>
            <a:off x="2819538" y="3628112"/>
            <a:ext cx="1659988" cy="1603718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Competitor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75E6F-AE0B-4668-BF66-82CE136CEB09}"/>
              </a:ext>
            </a:extLst>
          </p:cNvPr>
          <p:cNvSpPr txBox="1"/>
          <p:nvPr/>
        </p:nvSpPr>
        <p:spPr>
          <a:xfrm>
            <a:off x="5826646" y="4569941"/>
            <a:ext cx="423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3C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마케팅 분석</a:t>
            </a:r>
          </a:p>
        </p:txBody>
      </p:sp>
    </p:spTree>
    <p:extLst>
      <p:ext uri="{BB962C8B-B14F-4D97-AF65-F5344CB8AC3E}">
        <p14:creationId xmlns:p14="http://schemas.microsoft.com/office/powerpoint/2010/main" val="4120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09AC9-8AE8-4BD6-8EC9-D5D577B19FA2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3-1.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마케팅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0FF8E4-C46F-4E78-8C31-7BD71876A93A}"/>
              </a:ext>
            </a:extLst>
          </p:cNvPr>
          <p:cNvGrpSpPr/>
          <p:nvPr/>
        </p:nvGrpSpPr>
        <p:grpSpPr>
          <a:xfrm>
            <a:off x="464234" y="2363115"/>
            <a:ext cx="2072640" cy="2029267"/>
            <a:chOff x="464234" y="1645754"/>
            <a:chExt cx="2072640" cy="202926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23FF617-C861-4358-A1DB-0DF0A7EA99D8}"/>
                </a:ext>
              </a:extLst>
            </p:cNvPr>
            <p:cNvSpPr/>
            <p:nvPr/>
          </p:nvSpPr>
          <p:spPr>
            <a:xfrm>
              <a:off x="464234" y="1645754"/>
              <a:ext cx="2072640" cy="20292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0A4F1E-9103-42F2-A46D-21512B525CD5}"/>
                </a:ext>
              </a:extLst>
            </p:cNvPr>
            <p:cNvSpPr/>
            <p:nvPr/>
          </p:nvSpPr>
          <p:spPr>
            <a:xfrm>
              <a:off x="670560" y="1825282"/>
              <a:ext cx="1659988" cy="160371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Customer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015BD9C-E1E5-40A4-9C1F-EB74080C440C}"/>
              </a:ext>
            </a:extLst>
          </p:cNvPr>
          <p:cNvSpPr txBox="1"/>
          <p:nvPr/>
        </p:nvSpPr>
        <p:spPr>
          <a:xfrm>
            <a:off x="1129449" y="4432993"/>
            <a:ext cx="74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8ABB6-107B-4FCA-9BC0-4F2BFF7470B8}"/>
              </a:ext>
            </a:extLst>
          </p:cNvPr>
          <p:cNvSpPr txBox="1"/>
          <p:nvPr/>
        </p:nvSpPr>
        <p:spPr>
          <a:xfrm>
            <a:off x="4614203" y="1645754"/>
            <a:ext cx="59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</a:rPr>
              <a:t>S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1EDB5-7BC9-46E1-B53B-D9B75E9FAC88}"/>
              </a:ext>
            </a:extLst>
          </p:cNvPr>
          <p:cNvSpPr txBox="1"/>
          <p:nvPr/>
        </p:nvSpPr>
        <p:spPr>
          <a:xfrm>
            <a:off x="4614203" y="3213356"/>
            <a:ext cx="59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</a:rPr>
              <a:t>T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300ED-C361-4895-82BB-BF63813B71E3}"/>
              </a:ext>
            </a:extLst>
          </p:cNvPr>
          <p:cNvSpPr txBox="1"/>
          <p:nvPr/>
        </p:nvSpPr>
        <p:spPr>
          <a:xfrm>
            <a:off x="4614203" y="4780958"/>
            <a:ext cx="59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</a:rPr>
              <a:t>P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FB665-E9F3-4D03-9045-6E811CEFA2B6}"/>
              </a:ext>
            </a:extLst>
          </p:cNvPr>
          <p:cNvSpPr txBox="1"/>
          <p:nvPr/>
        </p:nvSpPr>
        <p:spPr>
          <a:xfrm>
            <a:off x="392208" y="1742645"/>
            <a:ext cx="236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STP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분석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08808-9001-4141-AE22-47D469841FAE}"/>
              </a:ext>
            </a:extLst>
          </p:cNvPr>
          <p:cNvSpPr txBox="1"/>
          <p:nvPr/>
        </p:nvSpPr>
        <p:spPr>
          <a:xfrm>
            <a:off x="4977618" y="2059643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egmentation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CF70A-DD42-4FE2-B996-D802B583A9DC}"/>
              </a:ext>
            </a:extLst>
          </p:cNvPr>
          <p:cNvSpPr txBox="1"/>
          <p:nvPr/>
        </p:nvSpPr>
        <p:spPr>
          <a:xfrm>
            <a:off x="6944751" y="1834757"/>
            <a:ext cx="1031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흡연자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D2CB31-EE73-4D47-B76B-207316536C0C}"/>
              </a:ext>
            </a:extLst>
          </p:cNvPr>
          <p:cNvSpPr txBox="1"/>
          <p:nvPr/>
        </p:nvSpPr>
        <p:spPr>
          <a:xfrm>
            <a:off x="4977618" y="3597379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argeting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A16E41-D8D8-404A-879D-0EAD2518966E}"/>
              </a:ext>
            </a:extLst>
          </p:cNvPr>
          <p:cNvSpPr txBox="1"/>
          <p:nvPr/>
        </p:nvSpPr>
        <p:spPr>
          <a:xfrm>
            <a:off x="6689186" y="3623060"/>
            <a:ext cx="454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흡연장에 있는 모든 재떨이들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0E74F3-30B5-4A8A-8C31-9B8368D79BFB}"/>
              </a:ext>
            </a:extLst>
          </p:cNvPr>
          <p:cNvSpPr txBox="1"/>
          <p:nvPr/>
        </p:nvSpPr>
        <p:spPr>
          <a:xfrm>
            <a:off x="6846278" y="2259698"/>
            <a:ext cx="121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비흡연자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B1333-BD23-4130-A462-F39513C65F9B}"/>
              </a:ext>
            </a:extLst>
          </p:cNvPr>
          <p:cNvSpPr txBox="1"/>
          <p:nvPr/>
        </p:nvSpPr>
        <p:spPr>
          <a:xfrm>
            <a:off x="8222567" y="1834757"/>
            <a:ext cx="385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담배를 펴도 담배꽁초는 싫어함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43CFB-6895-41B6-8791-2F29900AD085}"/>
              </a:ext>
            </a:extLst>
          </p:cNvPr>
          <p:cNvSpPr txBox="1"/>
          <p:nvPr/>
        </p:nvSpPr>
        <p:spPr>
          <a:xfrm>
            <a:off x="8501576" y="2275957"/>
            <a:ext cx="385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담배관련 자체를 전부 싫어함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109DDE1-F686-4485-A741-14D94FF1CAE9}"/>
              </a:ext>
            </a:extLst>
          </p:cNvPr>
          <p:cNvCxnSpPr/>
          <p:nvPr/>
        </p:nvCxnSpPr>
        <p:spPr>
          <a:xfrm flipV="1">
            <a:off x="6689187" y="2234867"/>
            <a:ext cx="5539155" cy="9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400AAC8-3DCE-4DF0-80C8-799122593726}"/>
              </a:ext>
            </a:extLst>
          </p:cNvPr>
          <p:cNvSpPr txBox="1"/>
          <p:nvPr/>
        </p:nvSpPr>
        <p:spPr>
          <a:xfrm>
            <a:off x="4977618" y="5199460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ositioning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FC798C-A6C4-4CA8-AE34-AF0443E873F5}"/>
              </a:ext>
            </a:extLst>
          </p:cNvPr>
          <p:cNvSpPr txBox="1"/>
          <p:nvPr/>
        </p:nvSpPr>
        <p:spPr>
          <a:xfrm>
            <a:off x="6661049" y="5184071"/>
            <a:ext cx="5127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특허는 있지만 상품에 대한 정보는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없음으로 독점예상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33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09AC9-8AE8-4BD6-8EC9-D5D577B19FA2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3-1.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마케팅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3FF617-C861-4358-A1DB-0DF0A7EA99D8}"/>
              </a:ext>
            </a:extLst>
          </p:cNvPr>
          <p:cNvSpPr/>
          <p:nvPr/>
        </p:nvSpPr>
        <p:spPr>
          <a:xfrm>
            <a:off x="464234" y="2363115"/>
            <a:ext cx="2072640" cy="20292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5BD9C-E1E5-40A4-9C1F-EB74080C440C}"/>
              </a:ext>
            </a:extLst>
          </p:cNvPr>
          <p:cNvSpPr txBox="1"/>
          <p:nvPr/>
        </p:nvSpPr>
        <p:spPr>
          <a:xfrm>
            <a:off x="1129449" y="4432993"/>
            <a:ext cx="74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회사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4314A9-7607-4BE9-AC96-A1FA0523650E}"/>
              </a:ext>
            </a:extLst>
          </p:cNvPr>
          <p:cNvSpPr/>
          <p:nvPr/>
        </p:nvSpPr>
        <p:spPr>
          <a:xfrm>
            <a:off x="676562" y="2540948"/>
            <a:ext cx="1659988" cy="1603718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Company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C7FEF8-2035-4827-9F1B-80A717391125}"/>
              </a:ext>
            </a:extLst>
          </p:cNvPr>
          <p:cNvSpPr txBox="1"/>
          <p:nvPr/>
        </p:nvSpPr>
        <p:spPr>
          <a:xfrm>
            <a:off x="451479" y="1614618"/>
            <a:ext cx="236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2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SWOT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분석을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활용한 </a:t>
            </a:r>
            <a:r>
              <a:rPr lang="en-US" altLang="ko-KR" sz="200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SWOT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전략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4B9616-88A9-48B7-9C05-4246AFC9AFE3}"/>
              </a:ext>
            </a:extLst>
          </p:cNvPr>
          <p:cNvSpPr/>
          <p:nvPr/>
        </p:nvSpPr>
        <p:spPr>
          <a:xfrm>
            <a:off x="3232191" y="1345269"/>
            <a:ext cx="8431989" cy="528408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66B3A3-CF83-4041-BBC0-870DB9ADE0D4}"/>
              </a:ext>
            </a:extLst>
          </p:cNvPr>
          <p:cNvSpPr txBox="1"/>
          <p:nvPr/>
        </p:nvSpPr>
        <p:spPr>
          <a:xfrm>
            <a:off x="3415141" y="1603732"/>
            <a:ext cx="72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3025E5-E4B3-4173-9EBE-EE33B5A8119B}"/>
              </a:ext>
            </a:extLst>
          </p:cNvPr>
          <p:cNvSpPr txBox="1"/>
          <p:nvPr/>
        </p:nvSpPr>
        <p:spPr>
          <a:xfrm>
            <a:off x="5792720" y="2201326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S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255437-8E17-4782-81E8-EBA776303C84}"/>
              </a:ext>
            </a:extLst>
          </p:cNvPr>
          <p:cNvSpPr txBox="1"/>
          <p:nvPr/>
        </p:nvSpPr>
        <p:spPr>
          <a:xfrm>
            <a:off x="3378908" y="5115894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W</a:t>
            </a: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E1D64A-0EDA-431C-B34E-526A6D55E51A}"/>
              </a:ext>
            </a:extLst>
          </p:cNvPr>
          <p:cNvSpPr txBox="1"/>
          <p:nvPr/>
        </p:nvSpPr>
        <p:spPr>
          <a:xfrm>
            <a:off x="5917618" y="1345269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O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3AFF29-34FB-4458-B189-3A7F3445E723}"/>
              </a:ext>
            </a:extLst>
          </p:cNvPr>
          <p:cNvSpPr txBox="1"/>
          <p:nvPr/>
        </p:nvSpPr>
        <p:spPr>
          <a:xfrm>
            <a:off x="9552665" y="1363511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5D7B9C-053E-4F70-B5B0-00B4884CD450}"/>
              </a:ext>
            </a:extLst>
          </p:cNvPr>
          <p:cNvCxnSpPr>
            <a:cxnSpLocks/>
          </p:cNvCxnSpPr>
          <p:nvPr/>
        </p:nvCxnSpPr>
        <p:spPr>
          <a:xfrm>
            <a:off x="2952527" y="4148441"/>
            <a:ext cx="87116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A3F1CF7-8963-4F78-B322-62615CCD8EC2}"/>
              </a:ext>
            </a:extLst>
          </p:cNvPr>
          <p:cNvCxnSpPr>
            <a:cxnSpLocks/>
          </p:cNvCxnSpPr>
          <p:nvPr/>
        </p:nvCxnSpPr>
        <p:spPr>
          <a:xfrm>
            <a:off x="7834649" y="1143564"/>
            <a:ext cx="6846" cy="5485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257B0DA-E119-4637-B316-D167EE3D3DA5}"/>
              </a:ext>
            </a:extLst>
          </p:cNvPr>
          <p:cNvCxnSpPr>
            <a:cxnSpLocks/>
          </p:cNvCxnSpPr>
          <p:nvPr/>
        </p:nvCxnSpPr>
        <p:spPr>
          <a:xfrm>
            <a:off x="4396879" y="1165124"/>
            <a:ext cx="6846" cy="5485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8741995-765F-4DB5-8E2B-190EFEFDC8BB}"/>
              </a:ext>
            </a:extLst>
          </p:cNvPr>
          <p:cNvCxnSpPr>
            <a:cxnSpLocks/>
          </p:cNvCxnSpPr>
          <p:nvPr/>
        </p:nvCxnSpPr>
        <p:spPr>
          <a:xfrm>
            <a:off x="2913324" y="2190687"/>
            <a:ext cx="87116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EF83CD6-BE24-4FAD-8EB5-5089A62F8151}"/>
              </a:ext>
            </a:extLst>
          </p:cNvPr>
          <p:cNvSpPr txBox="1"/>
          <p:nvPr/>
        </p:nvSpPr>
        <p:spPr>
          <a:xfrm>
            <a:off x="3258619" y="3098987"/>
            <a:ext cx="72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/>
                </a:solidFill>
              </a:rPr>
              <a:t>강점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1E6B522-D996-442C-86AF-D83C80A03F47}"/>
              </a:ext>
            </a:extLst>
          </p:cNvPr>
          <p:cNvSpPr txBox="1"/>
          <p:nvPr/>
        </p:nvSpPr>
        <p:spPr>
          <a:xfrm>
            <a:off x="3246815" y="5377885"/>
            <a:ext cx="72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</a:rPr>
              <a:t>약점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A6C2D0F-BE64-4050-A4D8-BC3CFA73A76F}"/>
              </a:ext>
            </a:extLst>
          </p:cNvPr>
          <p:cNvSpPr txBox="1"/>
          <p:nvPr/>
        </p:nvSpPr>
        <p:spPr>
          <a:xfrm>
            <a:off x="5758951" y="1595776"/>
            <a:ext cx="72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기회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18B40C-AA4E-46EF-831F-52EDBEFACA0C}"/>
              </a:ext>
            </a:extLst>
          </p:cNvPr>
          <p:cNvSpPr txBox="1"/>
          <p:nvPr/>
        </p:nvSpPr>
        <p:spPr>
          <a:xfrm>
            <a:off x="9421220" y="1603732"/>
            <a:ext cx="72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위협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0058F4-5B96-44F8-807F-BB70D4CF637D}"/>
              </a:ext>
            </a:extLst>
          </p:cNvPr>
          <p:cNvSpPr txBox="1"/>
          <p:nvPr/>
        </p:nvSpPr>
        <p:spPr>
          <a:xfrm>
            <a:off x="4603349" y="2604143"/>
            <a:ext cx="302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그린사업이라는 강점을 </a:t>
            </a:r>
            <a:endParaRPr lang="en-US" altLang="ko-KR"/>
          </a:p>
          <a:p>
            <a:pPr algn="ctr"/>
            <a:r>
              <a:rPr lang="ko-KR" altLang="en-US"/>
              <a:t>이용하여 정부지원을</a:t>
            </a:r>
            <a:endParaRPr lang="en-US" altLang="ko-KR"/>
          </a:p>
          <a:p>
            <a:pPr algn="ctr"/>
            <a:r>
              <a:rPr lang="ko-KR" altLang="en-US"/>
              <a:t>받을 수 있고 정부지원 및 사업채택시 의무화가 가능할 수 있을것으로 전망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8B874B-077C-47B7-BB4F-A19AB8BCFF69}"/>
              </a:ext>
            </a:extLst>
          </p:cNvPr>
          <p:cNvSpPr txBox="1"/>
          <p:nvPr/>
        </p:nvSpPr>
        <p:spPr>
          <a:xfrm>
            <a:off x="4544487" y="5074055"/>
            <a:ext cx="317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합리적인 가성비수준에 맞는 </a:t>
            </a:r>
            <a:endParaRPr lang="en-US" altLang="ko-KR"/>
          </a:p>
          <a:p>
            <a:pPr algn="ctr"/>
            <a:r>
              <a:rPr lang="ko-KR" altLang="en-US"/>
              <a:t>기술력을 이용하여 구축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C84BB7-34A1-430A-9D90-3334EB556657}"/>
              </a:ext>
            </a:extLst>
          </p:cNvPr>
          <p:cNvSpPr txBox="1"/>
          <p:nvPr/>
        </p:nvSpPr>
        <p:spPr>
          <a:xfrm>
            <a:off x="8198478" y="2777620"/>
            <a:ext cx="317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기계고장으로 인한 위험성을</a:t>
            </a:r>
            <a:endParaRPr lang="en-US" altLang="ko-KR"/>
          </a:p>
          <a:p>
            <a:pPr algn="ctr"/>
            <a:r>
              <a:rPr lang="ko-KR" altLang="en-US"/>
              <a:t>관리자 교육을 통하여 예방 및 비상조치 교육실시</a:t>
            </a:r>
            <a:endParaRPr lang="en-US" altLang="ko-KR"/>
          </a:p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45F79F-6D07-415C-87CE-D34A803EE4C8}"/>
              </a:ext>
            </a:extLst>
          </p:cNvPr>
          <p:cNvSpPr txBox="1"/>
          <p:nvPr/>
        </p:nvSpPr>
        <p:spPr>
          <a:xfrm>
            <a:off x="8198478" y="4839638"/>
            <a:ext cx="317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152EB88-F8F0-4702-8BFB-E14F3C80E22B}"/>
              </a:ext>
            </a:extLst>
          </p:cNvPr>
          <p:cNvSpPr txBox="1"/>
          <p:nvPr/>
        </p:nvSpPr>
        <p:spPr>
          <a:xfrm>
            <a:off x="8163225" y="4917883"/>
            <a:ext cx="317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안전을 위한 기술력을 높이고 위험에 대한 발생률을 낮추는 방안으로의 연구개발 진행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1F10FE-69F8-4A82-8055-0E03BB3BB294}"/>
              </a:ext>
            </a:extLst>
          </p:cNvPr>
          <p:cNvSpPr txBox="1"/>
          <p:nvPr/>
        </p:nvSpPr>
        <p:spPr>
          <a:xfrm>
            <a:off x="3378908" y="2782938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S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09950E-4DA1-4200-BEF1-875EEA178ABD}"/>
              </a:ext>
            </a:extLst>
          </p:cNvPr>
          <p:cNvSpPr txBox="1"/>
          <p:nvPr/>
        </p:nvSpPr>
        <p:spPr>
          <a:xfrm>
            <a:off x="9547401" y="2198643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S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8E64F8-A56E-4B98-B60F-3FAF5BE4B74F}"/>
              </a:ext>
            </a:extLst>
          </p:cNvPr>
          <p:cNvSpPr txBox="1"/>
          <p:nvPr/>
        </p:nvSpPr>
        <p:spPr>
          <a:xfrm>
            <a:off x="5902941" y="2198643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O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23701F-88E3-4DC2-838C-3E5A0DA4033B}"/>
              </a:ext>
            </a:extLst>
          </p:cNvPr>
          <p:cNvSpPr txBox="1"/>
          <p:nvPr/>
        </p:nvSpPr>
        <p:spPr>
          <a:xfrm>
            <a:off x="5957549" y="4239100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O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60D3FD-D133-489A-93F9-E92F9ED4AEB2}"/>
              </a:ext>
            </a:extLst>
          </p:cNvPr>
          <p:cNvSpPr txBox="1"/>
          <p:nvPr/>
        </p:nvSpPr>
        <p:spPr>
          <a:xfrm>
            <a:off x="5743061" y="4241537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W</a:t>
            </a: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D0A7F2D-289A-4964-AFFC-77DDC3B0745B}"/>
              </a:ext>
            </a:extLst>
          </p:cNvPr>
          <p:cNvSpPr txBox="1"/>
          <p:nvPr/>
        </p:nvSpPr>
        <p:spPr>
          <a:xfrm>
            <a:off x="9543241" y="4241916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W</a:t>
            </a: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E5BA5F-B8D2-4EBC-95C8-E3C137E7A869}"/>
              </a:ext>
            </a:extLst>
          </p:cNvPr>
          <p:cNvSpPr txBox="1"/>
          <p:nvPr/>
        </p:nvSpPr>
        <p:spPr>
          <a:xfrm>
            <a:off x="9672950" y="2201379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A6EF7B-B68E-4AD6-9AC1-428931742051}"/>
              </a:ext>
            </a:extLst>
          </p:cNvPr>
          <p:cNvSpPr txBox="1"/>
          <p:nvPr/>
        </p:nvSpPr>
        <p:spPr>
          <a:xfrm>
            <a:off x="9769585" y="4246518"/>
            <a:ext cx="32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8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09AC9-8AE8-4BD6-8EC9-D5D577B19FA2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3-1.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마케팅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3FF617-C861-4358-A1DB-0DF0A7EA99D8}"/>
              </a:ext>
            </a:extLst>
          </p:cNvPr>
          <p:cNvSpPr/>
          <p:nvPr/>
        </p:nvSpPr>
        <p:spPr>
          <a:xfrm>
            <a:off x="464234" y="2363115"/>
            <a:ext cx="2072640" cy="20292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5BD9C-E1E5-40A4-9C1F-EB74080C440C}"/>
              </a:ext>
            </a:extLst>
          </p:cNvPr>
          <p:cNvSpPr txBox="1"/>
          <p:nvPr/>
        </p:nvSpPr>
        <p:spPr>
          <a:xfrm>
            <a:off x="1129449" y="4432993"/>
            <a:ext cx="74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C7FEF8-2035-4827-9F1B-80A717391125}"/>
              </a:ext>
            </a:extLst>
          </p:cNvPr>
          <p:cNvSpPr txBox="1"/>
          <p:nvPr/>
        </p:nvSpPr>
        <p:spPr>
          <a:xfrm>
            <a:off x="451479" y="1614618"/>
            <a:ext cx="236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특허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있지만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상품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은 없음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45F79F-6D07-415C-87CE-D34A803EE4C8}"/>
              </a:ext>
            </a:extLst>
          </p:cNvPr>
          <p:cNvSpPr txBox="1"/>
          <p:nvPr/>
        </p:nvSpPr>
        <p:spPr>
          <a:xfrm>
            <a:off x="8198478" y="4839638"/>
            <a:ext cx="317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B2849B6-95B7-49E2-A75D-26B539C8C029}"/>
              </a:ext>
            </a:extLst>
          </p:cNvPr>
          <p:cNvSpPr/>
          <p:nvPr/>
        </p:nvSpPr>
        <p:spPr>
          <a:xfrm>
            <a:off x="682051" y="2547874"/>
            <a:ext cx="1659988" cy="1603718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Competitor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2D5C2-B4F0-460E-95AF-811A9ACA3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42" y="1372814"/>
            <a:ext cx="2887409" cy="26460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097FB3-75CA-41B9-B785-486E5C153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73" y="1372814"/>
            <a:ext cx="1557871" cy="2646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379F67-4930-41CB-93EF-87B53DBFF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266" y="1372814"/>
            <a:ext cx="3315985" cy="26460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EC9C85-F0A6-48FF-B945-F59683C9568E}"/>
              </a:ext>
            </a:extLst>
          </p:cNvPr>
          <p:cNvSpPr txBox="1"/>
          <p:nvPr/>
        </p:nvSpPr>
        <p:spPr>
          <a:xfrm>
            <a:off x="4228345" y="4013092"/>
            <a:ext cx="6860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https://patentimages.storage.googleapis.com/pdfs/6a24523dc450e53dc2d7/1020100100931.pdf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FAC682-E3D9-4DCE-BCEC-B722785D472D}"/>
              </a:ext>
            </a:extLst>
          </p:cNvPr>
          <p:cNvSpPr txBox="1"/>
          <p:nvPr/>
        </p:nvSpPr>
        <p:spPr>
          <a:xfrm>
            <a:off x="3563130" y="4290091"/>
            <a:ext cx="454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분쇄장치가 구비된 휴대용재떨이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F9868F-58C7-4DB9-81C1-65509DEC4FB8}"/>
              </a:ext>
            </a:extLst>
          </p:cNvPr>
          <p:cNvSpPr txBox="1"/>
          <p:nvPr/>
        </p:nvSpPr>
        <p:spPr>
          <a:xfrm>
            <a:off x="536491" y="4992118"/>
            <a:ext cx="11119017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실내에서 흡연장이 지정되어 있는 곳을 제외하고는 흡연은 거의 하지 않음으로 휴대용재떨이는 효력이 없다고 생각이 들고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흡연장소에서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흡연을 하는 사람이 대부분이기 때문에 비슷할수도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있지만 이 사업의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아이템은 흡연장에 쌓여있는 담배꽁초를 처리하기 위한 재떨이를 만드는 사업아이템이기 때문에 스타트업의 경쟁사는 발생할 수 있지만 현재 시장속에 있는 경쟁사들은 없다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46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7786528-858D-4ECE-824C-547FA9C28E88}"/>
              </a:ext>
            </a:extLst>
          </p:cNvPr>
          <p:cNvSpPr/>
          <p:nvPr/>
        </p:nvSpPr>
        <p:spPr>
          <a:xfrm>
            <a:off x="0" y="788228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C37B4-F5D6-4065-9EC9-E262DDDCD3D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0DD37-DA65-4CC1-8620-BA950A3F905B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3-1.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마케팅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347E1-1DCF-43FC-A5C9-9EB95D3C17BF}"/>
              </a:ext>
            </a:extLst>
          </p:cNvPr>
          <p:cNvSpPr txBox="1"/>
          <p:nvPr/>
        </p:nvSpPr>
        <p:spPr>
          <a:xfrm>
            <a:off x="7060025" y="1321959"/>
            <a:ext cx="205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오프라인 마케팅</a:t>
            </a:r>
            <a:endParaRPr lang="en-US" altLang="ko-KR" sz="2000">
              <a:solidFill>
                <a:schemeClr val="accent4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8CF94-1120-4F6F-8487-4DD34CCB0EA6}"/>
              </a:ext>
            </a:extLst>
          </p:cNvPr>
          <p:cNvSpPr txBox="1"/>
          <p:nvPr/>
        </p:nvSpPr>
        <p:spPr>
          <a:xfrm>
            <a:off x="4803692" y="2430407"/>
            <a:ext cx="679196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카페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PC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방등 지인들의 사업장을 이용하여 전후 상황 촬영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1AF8-60C9-4A4A-A7EA-FBEE8812CE33}"/>
              </a:ext>
            </a:extLst>
          </p:cNvPr>
          <p:cNvSpPr txBox="1"/>
          <p:nvPr/>
        </p:nvSpPr>
        <p:spPr>
          <a:xfrm>
            <a:off x="4803692" y="3847084"/>
            <a:ext cx="679196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영업으로 인한 편리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비교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부족함등을 피드백받고 의견종합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FCF05F7-2B09-4BBD-B097-EEEAAC9034CA}"/>
              </a:ext>
            </a:extLst>
          </p:cNvPr>
          <p:cNvSpPr/>
          <p:nvPr/>
        </p:nvSpPr>
        <p:spPr>
          <a:xfrm>
            <a:off x="7858539" y="3074503"/>
            <a:ext cx="675861" cy="59848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687E63A-CC5C-41BE-846C-43DC536A2D8E}"/>
              </a:ext>
            </a:extLst>
          </p:cNvPr>
          <p:cNvSpPr/>
          <p:nvPr/>
        </p:nvSpPr>
        <p:spPr>
          <a:xfrm>
            <a:off x="7858539" y="4421292"/>
            <a:ext cx="675861" cy="59848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D574D-F27D-40C4-99F5-4F96A4448209}"/>
              </a:ext>
            </a:extLst>
          </p:cNvPr>
          <p:cNvSpPr txBox="1"/>
          <p:nvPr/>
        </p:nvSpPr>
        <p:spPr>
          <a:xfrm>
            <a:off x="4803692" y="5263761"/>
            <a:ext cx="6791960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피드백받은 부분은 수정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보안하고 의견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사진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영상들을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활용하여 유튜브영상제작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727BE4-830D-4D6D-B750-026D63EB7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2" y="2624511"/>
            <a:ext cx="4060608" cy="30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7786528-858D-4ECE-824C-547FA9C28E88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C37B4-F5D6-4065-9EC9-E262DDDCD3D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0DD37-DA65-4CC1-8620-BA950A3F905B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3-1.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마케팅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347E1-1DCF-43FC-A5C9-9EB95D3C17BF}"/>
              </a:ext>
            </a:extLst>
          </p:cNvPr>
          <p:cNvSpPr txBox="1"/>
          <p:nvPr/>
        </p:nvSpPr>
        <p:spPr>
          <a:xfrm>
            <a:off x="7704602" y="1185699"/>
            <a:ext cx="189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마케팅</a:t>
            </a:r>
            <a:endParaRPr lang="en-US" altLang="ko-KR" sz="2000">
              <a:solidFill>
                <a:schemeClr val="accent6">
                  <a:lumMod val="40000"/>
                  <a:lumOff val="6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3487A-2B68-4B2D-9306-4700B1B0ED1C}"/>
              </a:ext>
            </a:extLst>
          </p:cNvPr>
          <p:cNvSpPr txBox="1"/>
          <p:nvPr/>
        </p:nvSpPr>
        <p:spPr>
          <a:xfrm>
            <a:off x="5580579" y="1940033"/>
            <a:ext cx="614260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인스타그램 등 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SNS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활용한 마케팅을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기본전략으로 활용하여 상품화 시작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5FAEE-C627-499B-B7C5-394240764A22}"/>
              </a:ext>
            </a:extLst>
          </p:cNvPr>
          <p:cNvSpPr txBox="1"/>
          <p:nvPr/>
        </p:nvSpPr>
        <p:spPr>
          <a:xfrm>
            <a:off x="5580578" y="3514019"/>
            <a:ext cx="614260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커스텀마이즈형태로도 제작판매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할 수 있도록 기술력을 개발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FF67560-10F2-4EC3-8667-6BD56B9F63E9}"/>
              </a:ext>
            </a:extLst>
          </p:cNvPr>
          <p:cNvSpPr/>
          <p:nvPr/>
        </p:nvSpPr>
        <p:spPr>
          <a:xfrm>
            <a:off x="8313949" y="2830287"/>
            <a:ext cx="675861" cy="59848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2584D-3EAD-4DFC-BC3D-E932F16FB8E3}"/>
              </a:ext>
            </a:extLst>
          </p:cNvPr>
          <p:cNvSpPr txBox="1"/>
          <p:nvPr/>
        </p:nvSpPr>
        <p:spPr>
          <a:xfrm>
            <a:off x="5580578" y="5088005"/>
            <a:ext cx="614260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상품화로 끝나지 않고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그린 사업으로 의무화 할 수 있도록 정부에 사업추진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F4EBCA-D277-4128-887F-DDDD2B20A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" y="1705542"/>
            <a:ext cx="4047588" cy="2279120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D12AE83-FCBE-4D8E-8A93-A2122486B713}"/>
              </a:ext>
            </a:extLst>
          </p:cNvPr>
          <p:cNvSpPr/>
          <p:nvPr/>
        </p:nvSpPr>
        <p:spPr>
          <a:xfrm>
            <a:off x="8313949" y="4396999"/>
            <a:ext cx="675861" cy="59848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EF3192-4841-4704-B3C6-BFD4E604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3501776"/>
            <a:ext cx="4388897" cy="28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09AC9-8AE8-4BD6-8EC9-D5D577B19FA2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3-2.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일정계획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C3FDCE-0C15-4BFB-99EE-EE9FB3EF8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14" y="1771418"/>
            <a:ext cx="8926171" cy="3315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5A270D-9CEE-430E-97BE-C7E233767272}"/>
              </a:ext>
            </a:extLst>
          </p:cNvPr>
          <p:cNvSpPr txBox="1"/>
          <p:nvPr/>
        </p:nvSpPr>
        <p:spPr>
          <a:xfrm>
            <a:off x="2800532" y="5471261"/>
            <a:ext cx="9534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사업일정계획은 예시이며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 일정은 추가 및 변동이 가능함 </a:t>
            </a:r>
          </a:p>
        </p:txBody>
      </p:sp>
    </p:spTree>
    <p:extLst>
      <p:ext uri="{BB962C8B-B14F-4D97-AF65-F5344CB8AC3E}">
        <p14:creationId xmlns:p14="http://schemas.microsoft.com/office/powerpoint/2010/main" val="4347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09AC9-8AE8-4BD6-8EC9-D5D577B19FA2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3-3.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향후계획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0C27504-E376-4316-89B6-A05ADB08F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62544"/>
              </p:ext>
            </p:extLst>
          </p:nvPr>
        </p:nvGraphicFramePr>
        <p:xfrm>
          <a:off x="823741" y="2338588"/>
          <a:ext cx="10544518" cy="320973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10007">
                  <a:extLst>
                    <a:ext uri="{9D8B030D-6E8A-4147-A177-3AD203B41FA5}">
                      <a16:colId xmlns:a16="http://schemas.microsoft.com/office/drawing/2014/main" val="2920009018"/>
                    </a:ext>
                  </a:extLst>
                </a:gridCol>
                <a:gridCol w="8834511">
                  <a:extLst>
                    <a:ext uri="{9D8B030D-6E8A-4147-A177-3AD203B41FA5}">
                      <a16:colId xmlns:a16="http://schemas.microsoft.com/office/drawing/2014/main" val="3082395880"/>
                    </a:ext>
                  </a:extLst>
                </a:gridCol>
              </a:tblGrid>
              <a:tr h="418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연도별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계 획 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56858"/>
                  </a:ext>
                </a:extLst>
              </a:tr>
              <a:tr h="558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2020</a:t>
                      </a:r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사업시작으로 제품을 구현하고 유튜브와 인스타그램등 마케팅을 기획하고 홍보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561990"/>
                  </a:ext>
                </a:extLst>
              </a:tr>
              <a:tr h="558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2021</a:t>
                      </a:r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부가적인 기능을 유지보수하여 완벽한 상품화 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783100"/>
                  </a:ext>
                </a:extLst>
              </a:tr>
              <a:tr h="558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2022</a:t>
                      </a:r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그린사업이라는 장점을 이용하여 정부에게 지원을 요청하여 의무화 진행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681497"/>
                  </a:ext>
                </a:extLst>
              </a:tr>
              <a:tr h="558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2025</a:t>
                      </a:r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흡연장 구축시 분쇄재떨이 의무화</a:t>
                      </a:r>
                      <a:r>
                        <a:rPr lang="en-US" altLang="ko-KR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해외 사업화 진행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065071"/>
                  </a:ext>
                </a:extLst>
              </a:tr>
              <a:tr h="558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2030</a:t>
                      </a:r>
                      <a:endParaRPr lang="ko-KR" alt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기업화진행과 더 많은 환경오염관련 사업진행하여 지구환경 문제 개선 솔루션 진행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99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34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62DCD57-E379-4A84-91B3-54C040C7977E}"/>
              </a:ext>
            </a:extLst>
          </p:cNvPr>
          <p:cNvSpPr/>
          <p:nvPr/>
        </p:nvSpPr>
        <p:spPr>
          <a:xfrm>
            <a:off x="0" y="0"/>
            <a:ext cx="12192000" cy="46704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0FDCCD-5B84-4DE3-8C68-1449746EAE66}"/>
              </a:ext>
            </a:extLst>
          </p:cNvPr>
          <p:cNvSpPr/>
          <p:nvPr/>
        </p:nvSpPr>
        <p:spPr>
          <a:xfrm>
            <a:off x="0" y="4670474"/>
            <a:ext cx="12192000" cy="1688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BF219-E1CB-46C5-980A-153725626D83}"/>
              </a:ext>
            </a:extLst>
          </p:cNvPr>
          <p:cNvSpPr txBox="1"/>
          <p:nvPr/>
        </p:nvSpPr>
        <p:spPr>
          <a:xfrm>
            <a:off x="590843" y="3774017"/>
            <a:ext cx="16881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Bahnschrift Condensed" panose="020B0502040204020203" pitchFamily="34" charset="0"/>
              </a:rPr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AD6525-FD39-4CFE-B909-20BC50D874A8}"/>
              </a:ext>
            </a:extLst>
          </p:cNvPr>
          <p:cNvGrpSpPr/>
          <p:nvPr/>
        </p:nvGrpSpPr>
        <p:grpSpPr>
          <a:xfrm>
            <a:off x="590843" y="5098633"/>
            <a:ext cx="11268222" cy="522290"/>
            <a:chOff x="351692" y="5146990"/>
            <a:chExt cx="11791071" cy="5250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510F9F-A17E-455A-BA08-DFD8CB86B42D}"/>
                </a:ext>
              </a:extLst>
            </p:cNvPr>
            <p:cNvSpPr txBox="1"/>
            <p:nvPr/>
          </p:nvSpPr>
          <p:spPr>
            <a:xfrm>
              <a:off x="351692" y="5148775"/>
              <a:ext cx="2138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28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사업개요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85D614-5C63-4501-B32B-B17B16920B4B}"/>
                </a:ext>
              </a:extLst>
            </p:cNvPr>
            <p:cNvSpPr txBox="1"/>
            <p:nvPr/>
          </p:nvSpPr>
          <p:spPr>
            <a:xfrm>
              <a:off x="3247291" y="5146990"/>
              <a:ext cx="2138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 </a:t>
              </a:r>
              <a:r>
                <a:rPr lang="ko-KR" altLang="en-US" sz="28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BBA789-8ED5-43DA-9956-31A74CACA6BB}"/>
                </a:ext>
              </a:extLst>
            </p:cNvPr>
            <p:cNvSpPr txBox="1"/>
            <p:nvPr/>
          </p:nvSpPr>
          <p:spPr>
            <a:xfrm>
              <a:off x="6625882" y="5146990"/>
              <a:ext cx="2138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 </a:t>
              </a:r>
              <a:r>
                <a:rPr lang="ko-KR" altLang="en-US" sz="28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운영계획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52781B-795A-45E0-AD63-1F2D5F2FF077}"/>
                </a:ext>
              </a:extLst>
            </p:cNvPr>
            <p:cNvSpPr txBox="1"/>
            <p:nvPr/>
          </p:nvSpPr>
          <p:spPr>
            <a:xfrm>
              <a:off x="10004473" y="5146990"/>
              <a:ext cx="2138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4. </a:t>
              </a:r>
              <a:r>
                <a:rPr lang="ko-KR" altLang="en-US" sz="28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재무계획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41B3E27-7DB4-4CF0-AF5D-F8FA877D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30" y="238275"/>
            <a:ext cx="4366996" cy="343924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154A30-433E-47BF-B6FD-DBFDA34E76CC}"/>
              </a:ext>
            </a:extLst>
          </p:cNvPr>
          <p:cNvGrpSpPr/>
          <p:nvPr/>
        </p:nvGrpSpPr>
        <p:grpSpPr>
          <a:xfrm>
            <a:off x="3947037" y="5561920"/>
            <a:ext cx="2043472" cy="565671"/>
            <a:chOff x="952707" y="5580773"/>
            <a:chExt cx="2043472" cy="56567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C3495C-2DBD-406F-85EE-B9BD4F64E345}"/>
                </a:ext>
              </a:extLst>
            </p:cNvPr>
            <p:cNvSpPr txBox="1"/>
            <p:nvPr/>
          </p:nvSpPr>
          <p:spPr>
            <a:xfrm>
              <a:off x="952707" y="5580773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2-1. </a:t>
              </a:r>
              <a:r>
                <a:rPr lang="ko-KR" altLang="en-US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현재상황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FC1B0F-D0F3-455A-BC5A-90B781F6AA53}"/>
                </a:ext>
              </a:extLst>
            </p:cNvPr>
            <p:cNvSpPr txBox="1"/>
            <p:nvPr/>
          </p:nvSpPr>
          <p:spPr>
            <a:xfrm>
              <a:off x="952707" y="5807890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2-2. SWOT </a:t>
              </a:r>
              <a:r>
                <a:rPr lang="ko-KR" altLang="en-US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분석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71C3FD-1566-4817-9A88-5564C12256B0}"/>
              </a:ext>
            </a:extLst>
          </p:cNvPr>
          <p:cNvGrpSpPr/>
          <p:nvPr/>
        </p:nvGrpSpPr>
        <p:grpSpPr>
          <a:xfrm>
            <a:off x="1434904" y="5619147"/>
            <a:ext cx="2047129" cy="824216"/>
            <a:chOff x="952707" y="5580773"/>
            <a:chExt cx="2047129" cy="8242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4401E9-EFE4-4D0E-BFCA-00E86EBFAC0E}"/>
                </a:ext>
              </a:extLst>
            </p:cNvPr>
            <p:cNvSpPr txBox="1"/>
            <p:nvPr/>
          </p:nvSpPr>
          <p:spPr>
            <a:xfrm>
              <a:off x="952707" y="5580773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1-1. </a:t>
              </a:r>
              <a:r>
                <a:rPr lang="ko-KR" altLang="en-US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사업배경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794B49-38AE-4EEA-848A-D15EF9C54FAB}"/>
                </a:ext>
              </a:extLst>
            </p:cNvPr>
            <p:cNvSpPr txBox="1"/>
            <p:nvPr/>
          </p:nvSpPr>
          <p:spPr>
            <a:xfrm>
              <a:off x="952707" y="5807890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1-2. </a:t>
              </a:r>
              <a:r>
                <a:rPr lang="ko-KR" altLang="en-US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사업목적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E2612-1EB9-4A81-AB19-A4DC304FD0FC}"/>
                </a:ext>
              </a:extLst>
            </p:cNvPr>
            <p:cNvSpPr txBox="1"/>
            <p:nvPr/>
          </p:nvSpPr>
          <p:spPr>
            <a:xfrm>
              <a:off x="956364" y="6066435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1-3. </a:t>
              </a:r>
              <a:r>
                <a:rPr lang="ko-KR" altLang="en-US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기술개요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F1A9AE7-D285-49C4-B02E-887DA7AE5914}"/>
              </a:ext>
            </a:extLst>
          </p:cNvPr>
          <p:cNvGrpSpPr/>
          <p:nvPr/>
        </p:nvGrpSpPr>
        <p:grpSpPr>
          <a:xfrm>
            <a:off x="7303231" y="5561920"/>
            <a:ext cx="2043472" cy="565671"/>
            <a:chOff x="952707" y="5580773"/>
            <a:chExt cx="2043472" cy="5656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3DC2AC-07E4-4386-B5E7-B3D09E4D80A1}"/>
                </a:ext>
              </a:extLst>
            </p:cNvPr>
            <p:cNvSpPr txBox="1"/>
            <p:nvPr/>
          </p:nvSpPr>
          <p:spPr>
            <a:xfrm>
              <a:off x="952707" y="5580773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3-1. </a:t>
              </a:r>
              <a:r>
                <a:rPr lang="ko-KR" altLang="en-US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마케팅분석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599802-21DD-428E-B71A-AA2916407410}"/>
                </a:ext>
              </a:extLst>
            </p:cNvPr>
            <p:cNvSpPr txBox="1"/>
            <p:nvPr/>
          </p:nvSpPr>
          <p:spPr>
            <a:xfrm>
              <a:off x="952707" y="5807890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3-2. </a:t>
              </a:r>
              <a:r>
                <a:rPr lang="ko-KR" altLang="en-US" sz="16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일정계획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51C1B82-3D9A-42E0-A73F-13A931608090}"/>
              </a:ext>
            </a:extLst>
          </p:cNvPr>
          <p:cNvSpPr txBox="1"/>
          <p:nvPr/>
        </p:nvSpPr>
        <p:spPr>
          <a:xfrm>
            <a:off x="7303231" y="6025207"/>
            <a:ext cx="20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3-3. </a:t>
            </a:r>
            <a:r>
              <a:rPr lang="ko-KR" altLang="en-US" sz="1600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향후계획</a:t>
            </a:r>
          </a:p>
        </p:txBody>
      </p:sp>
    </p:spTree>
    <p:extLst>
      <p:ext uri="{BB962C8B-B14F-4D97-AF65-F5344CB8AC3E}">
        <p14:creationId xmlns:p14="http://schemas.microsoft.com/office/powerpoint/2010/main" val="9762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52441D1-F8A9-4EA5-894B-0B548404A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-129662"/>
            <a:ext cx="12215446" cy="71173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C95CDB-BBF7-4A4F-BD6C-215133F328F9}"/>
              </a:ext>
            </a:extLst>
          </p:cNvPr>
          <p:cNvSpPr/>
          <p:nvPr/>
        </p:nvSpPr>
        <p:spPr>
          <a:xfrm>
            <a:off x="2596954" y="1761685"/>
            <a:ext cx="6998092" cy="3682512"/>
          </a:xfrm>
          <a:prstGeom prst="rect">
            <a:avLst/>
          </a:prstGeom>
          <a:solidFill>
            <a:schemeClr val="tx2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3E218-7F95-4206-B6BC-89097A971AA7}"/>
              </a:ext>
            </a:extLst>
          </p:cNvPr>
          <p:cNvSpPr/>
          <p:nvPr/>
        </p:nvSpPr>
        <p:spPr>
          <a:xfrm>
            <a:off x="3938953" y="3140611"/>
            <a:ext cx="4314093" cy="868681"/>
          </a:xfrm>
          <a:prstGeom prst="rect">
            <a:avLst/>
          </a:prstGeom>
          <a:noFill/>
          <a:ln w="66675" cmpd="thinThick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휴먼엑스포" panose="02030504000101010101" pitchFamily="18" charset="-127"/>
                <a:ea typeface="휴먼엑스포" panose="02030504000101010101" pitchFamily="18" charset="-127"/>
              </a:rPr>
              <a:t>재무계획</a:t>
            </a:r>
            <a:endParaRPr lang="ko-KR" altLang="en-US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63B42-1640-4B80-927A-15C475A8AB58}"/>
              </a:ext>
            </a:extLst>
          </p:cNvPr>
          <p:cNvSpPr txBox="1"/>
          <p:nvPr/>
        </p:nvSpPr>
        <p:spPr>
          <a:xfrm>
            <a:off x="3939962" y="4611747"/>
            <a:ext cx="20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4-1. 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재무제표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FCE0B-A359-4E55-ACA8-1D05E432C8C1}"/>
              </a:ext>
            </a:extLst>
          </p:cNvPr>
          <p:cNvSpPr txBox="1"/>
          <p:nvPr/>
        </p:nvSpPr>
        <p:spPr>
          <a:xfrm>
            <a:off x="6767504" y="4611747"/>
            <a:ext cx="20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수익추정</a:t>
            </a:r>
          </a:p>
        </p:txBody>
      </p:sp>
    </p:spTree>
    <p:extLst>
      <p:ext uri="{BB962C8B-B14F-4D97-AF65-F5344CB8AC3E}">
        <p14:creationId xmlns:p14="http://schemas.microsoft.com/office/powerpoint/2010/main" val="302203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09AC9-8AE8-4BD6-8EC9-D5D577B19FA2}"/>
              </a:ext>
            </a:extLst>
          </p:cNvPr>
          <p:cNvSpPr/>
          <p:nvPr/>
        </p:nvSpPr>
        <p:spPr>
          <a:xfrm>
            <a:off x="0" y="786573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소요자금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0C0361-48A5-434B-BAE3-35C3B7D6D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6" y="2327566"/>
            <a:ext cx="10417268" cy="299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8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09AC9-8AE8-4BD6-8EC9-D5D577B19FA2}"/>
              </a:ext>
            </a:extLst>
          </p:cNvPr>
          <p:cNvSpPr/>
          <p:nvPr/>
        </p:nvSpPr>
        <p:spPr>
          <a:xfrm>
            <a:off x="5908430" y="0"/>
            <a:ext cx="6283569" cy="68580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8585980" y="4623128"/>
            <a:ext cx="11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58333-D965-42CE-BAC4-723394C86864}"/>
              </a:ext>
            </a:extLst>
          </p:cNvPr>
          <p:cNvSpPr txBox="1"/>
          <p:nvPr/>
        </p:nvSpPr>
        <p:spPr>
          <a:xfrm>
            <a:off x="7549659" y="1957621"/>
            <a:ext cx="300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 !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8ADA1DC-2857-4F0A-8097-5C2E966F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6" y="688731"/>
            <a:ext cx="5480538" cy="54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E38DA-C205-45F2-8183-14C5AAD67542}"/>
              </a:ext>
            </a:extLst>
          </p:cNvPr>
          <p:cNvSpPr/>
          <p:nvPr/>
        </p:nvSpPr>
        <p:spPr>
          <a:xfrm>
            <a:off x="0" y="5950225"/>
            <a:ext cx="12192000" cy="907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3A83830-F095-48BE-8717-8B0D94ECCB8C}"/>
              </a:ext>
            </a:extLst>
          </p:cNvPr>
          <p:cNvSpPr/>
          <p:nvPr/>
        </p:nvSpPr>
        <p:spPr>
          <a:xfrm>
            <a:off x="2557540" y="337936"/>
            <a:ext cx="7076661" cy="649357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조직도</a:t>
            </a:r>
            <a:endParaRPr lang="ko-KR" altLang="en-US" sz="360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A76E1F-B1A6-4C3D-AEB5-653E7932ABE5}"/>
              </a:ext>
            </a:extLst>
          </p:cNvPr>
          <p:cNvGrpSpPr/>
          <p:nvPr/>
        </p:nvGrpSpPr>
        <p:grpSpPr>
          <a:xfrm>
            <a:off x="2990329" y="3320122"/>
            <a:ext cx="6028538" cy="907773"/>
            <a:chOff x="4056818" y="2968484"/>
            <a:chExt cx="4081878" cy="1417986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A9D89ED-2FF0-43B1-8608-B991F65C24DD}"/>
                </a:ext>
              </a:extLst>
            </p:cNvPr>
            <p:cNvCxnSpPr/>
            <p:nvPr/>
          </p:nvCxnSpPr>
          <p:spPr>
            <a:xfrm>
              <a:off x="4056818" y="2968487"/>
              <a:ext cx="0" cy="14179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E00B51-E159-431C-A927-E4FA8DB96552}"/>
                </a:ext>
              </a:extLst>
            </p:cNvPr>
            <p:cNvCxnSpPr/>
            <p:nvPr/>
          </p:nvCxnSpPr>
          <p:spPr>
            <a:xfrm>
              <a:off x="6095872" y="2968484"/>
              <a:ext cx="0" cy="14179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9B8C212-3597-4BE6-8AE3-DF657C942738}"/>
                </a:ext>
              </a:extLst>
            </p:cNvPr>
            <p:cNvCxnSpPr/>
            <p:nvPr/>
          </p:nvCxnSpPr>
          <p:spPr>
            <a:xfrm>
              <a:off x="8138696" y="2968485"/>
              <a:ext cx="0" cy="14179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A0C0F7-4891-4C72-B060-D15145AF410C}"/>
              </a:ext>
            </a:extLst>
          </p:cNvPr>
          <p:cNvGrpSpPr/>
          <p:nvPr/>
        </p:nvGrpSpPr>
        <p:grpSpPr>
          <a:xfrm>
            <a:off x="2128937" y="1698368"/>
            <a:ext cx="7933865" cy="3828551"/>
            <a:chOff x="1248766" y="1613962"/>
            <a:chExt cx="7933865" cy="382855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795380-5D39-44C0-BD06-1535B8C6E563}"/>
                </a:ext>
              </a:extLst>
            </p:cNvPr>
            <p:cNvSpPr/>
            <p:nvPr/>
          </p:nvSpPr>
          <p:spPr>
            <a:xfrm>
              <a:off x="4258387" y="1613962"/>
              <a:ext cx="1722783" cy="6493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박상현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3EE59-DC53-4510-8F33-5717379E8701}"/>
                </a:ext>
              </a:extLst>
            </p:cNvPr>
            <p:cNvSpPr txBox="1"/>
            <p:nvPr/>
          </p:nvSpPr>
          <p:spPr>
            <a:xfrm>
              <a:off x="5354928" y="2383229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팀장</a:t>
              </a:r>
              <a:r>
                <a:rPr lang="en-US" altLang="ko-KR" sz="1400"/>
                <a:t>,</a:t>
              </a:r>
              <a:r>
                <a:rPr lang="ko-KR" altLang="en-US" sz="1400"/>
                <a:t>총괄기획</a:t>
              </a:r>
              <a:r>
                <a:rPr lang="en-US" altLang="ko-KR" sz="1400"/>
                <a:t>,</a:t>
              </a:r>
              <a:r>
                <a:rPr lang="ko-KR" altLang="en-US" sz="1400"/>
                <a:t>서기</a:t>
              </a:r>
              <a:endParaRPr lang="en-US" altLang="ko-KR" sz="140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95ACE35-21F9-4E17-ABFF-CB2C063CF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9779" y="2355575"/>
              <a:ext cx="1" cy="1073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BBF7F16-7B66-4FA4-9BA1-86E4116A2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158" y="3235719"/>
              <a:ext cx="60266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5E0CA3-5C0A-49BC-B6C7-C7484208BF03}"/>
                </a:ext>
              </a:extLst>
            </p:cNvPr>
            <p:cNvSpPr/>
            <p:nvPr/>
          </p:nvSpPr>
          <p:spPr>
            <a:xfrm>
              <a:off x="1248766" y="4230198"/>
              <a:ext cx="1722783" cy="649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박태수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604F7D-B542-4591-9A8F-8476ECF92AA4}"/>
                </a:ext>
              </a:extLst>
            </p:cNvPr>
            <p:cNvSpPr/>
            <p:nvPr/>
          </p:nvSpPr>
          <p:spPr>
            <a:xfrm>
              <a:off x="4258386" y="4216932"/>
              <a:ext cx="1722783" cy="649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박동진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6DC62C3-99E2-4C7E-AF8F-4C1986F664D6}"/>
                </a:ext>
              </a:extLst>
            </p:cNvPr>
            <p:cNvSpPr/>
            <p:nvPr/>
          </p:nvSpPr>
          <p:spPr>
            <a:xfrm>
              <a:off x="7275443" y="4216932"/>
              <a:ext cx="1722783" cy="6493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박지현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F6028B-523F-4C2E-921F-1242679E900B}"/>
                </a:ext>
              </a:extLst>
            </p:cNvPr>
            <p:cNvSpPr txBox="1"/>
            <p:nvPr/>
          </p:nvSpPr>
          <p:spPr>
            <a:xfrm>
              <a:off x="1730811" y="4980848"/>
              <a:ext cx="1240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기획하다가 </a:t>
              </a:r>
              <a:endParaRPr lang="en-US" altLang="ko-KR" sz="1200"/>
            </a:p>
            <a:p>
              <a:r>
                <a:rPr lang="ko-KR" altLang="en-US" sz="1200"/>
                <a:t>취업해버림</a:t>
              </a:r>
              <a:r>
                <a:rPr lang="en-US" altLang="ko-KR" sz="1200"/>
                <a:t>….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042B99-B052-479F-8207-BE0BFB4FDD3E}"/>
                </a:ext>
              </a:extLst>
            </p:cNvPr>
            <p:cNvSpPr txBox="1"/>
            <p:nvPr/>
          </p:nvSpPr>
          <p:spPr>
            <a:xfrm>
              <a:off x="4499282" y="4973992"/>
              <a:ext cx="14818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자료수집</a:t>
              </a:r>
              <a:r>
                <a:rPr lang="en-US" altLang="ko-KR" sz="1200"/>
                <a:t>, </a:t>
              </a:r>
              <a:r>
                <a:rPr lang="ko-KR" altLang="en-US" sz="1200"/>
                <a:t>부팀장</a:t>
              </a:r>
              <a:r>
                <a:rPr lang="en-US" altLang="ko-KR" sz="1200"/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D6B7F7-9D82-4A20-AD6E-4506974D3555}"/>
                </a:ext>
              </a:extLst>
            </p:cNvPr>
            <p:cNvSpPr txBox="1"/>
            <p:nvPr/>
          </p:nvSpPr>
          <p:spPr>
            <a:xfrm>
              <a:off x="7275443" y="4979575"/>
              <a:ext cx="1907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프로젝트관리</a:t>
              </a:r>
              <a:r>
                <a:rPr lang="en-US" altLang="ko-KR" sz="1200"/>
                <a:t>,</a:t>
              </a:r>
              <a:r>
                <a:rPr lang="ko-KR" altLang="en-US" sz="1200"/>
                <a:t>자료수집</a:t>
              </a:r>
              <a:endParaRPr lang="en-US" altLang="ko-KR" sz="1200"/>
            </a:p>
          </p:txBody>
        </p:sp>
      </p:grpSp>
    </p:spTree>
    <p:extLst>
      <p:ext uri="{BB962C8B-B14F-4D97-AF65-F5344CB8AC3E}">
        <p14:creationId xmlns:p14="http://schemas.microsoft.com/office/powerpoint/2010/main" val="31960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52441D1-F8A9-4EA5-894B-0B548404A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-129662"/>
            <a:ext cx="12215446" cy="71173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C95CDB-BBF7-4A4F-BD6C-215133F328F9}"/>
              </a:ext>
            </a:extLst>
          </p:cNvPr>
          <p:cNvSpPr/>
          <p:nvPr/>
        </p:nvSpPr>
        <p:spPr>
          <a:xfrm>
            <a:off x="2596954" y="1761685"/>
            <a:ext cx="6998092" cy="3682512"/>
          </a:xfrm>
          <a:prstGeom prst="rect">
            <a:avLst/>
          </a:prstGeom>
          <a:solidFill>
            <a:schemeClr val="tx2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3E218-7F95-4206-B6BC-89097A971AA7}"/>
              </a:ext>
            </a:extLst>
          </p:cNvPr>
          <p:cNvSpPr/>
          <p:nvPr/>
        </p:nvSpPr>
        <p:spPr>
          <a:xfrm>
            <a:off x="3938953" y="3140611"/>
            <a:ext cx="4314093" cy="868681"/>
          </a:xfrm>
          <a:prstGeom prst="rect">
            <a:avLst/>
          </a:prstGeom>
          <a:noFill/>
          <a:ln w="66675" cmpd="thinThick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휴먼엑스포" panose="02030504000101010101" pitchFamily="18" charset="-127"/>
                <a:ea typeface="휴먼엑스포" panose="02030504000101010101" pitchFamily="18" charset="-127"/>
              </a:rPr>
              <a:t>사업개요</a:t>
            </a:r>
            <a:endParaRPr lang="ko-KR" altLang="en-US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832A22-FE59-459D-AC68-A2CFB31E9810}"/>
              </a:ext>
            </a:extLst>
          </p:cNvPr>
          <p:cNvGrpSpPr/>
          <p:nvPr/>
        </p:nvGrpSpPr>
        <p:grpSpPr>
          <a:xfrm>
            <a:off x="3027254" y="4611747"/>
            <a:ext cx="6574870" cy="338554"/>
            <a:chOff x="955408" y="5823604"/>
            <a:chExt cx="6574870" cy="3385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2D248D-2764-4EB9-8187-07D05992F16B}"/>
                </a:ext>
              </a:extLst>
            </p:cNvPr>
            <p:cNvSpPr txBox="1"/>
            <p:nvPr/>
          </p:nvSpPr>
          <p:spPr>
            <a:xfrm>
              <a:off x="955408" y="5823604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/>
                  </a:solidFill>
                  <a:latin typeface="+mj-ea"/>
                  <a:ea typeface="+mj-ea"/>
                </a:rPr>
                <a:t>1-1. </a:t>
              </a:r>
              <a:r>
                <a:rPr lang="ko-KR" altLang="en-US" sz="1600" b="1">
                  <a:solidFill>
                    <a:schemeClr val="bg1"/>
                  </a:solidFill>
                  <a:latin typeface="+mj-ea"/>
                  <a:ea typeface="+mj-ea"/>
                </a:rPr>
                <a:t>사업배경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E4DF8D-A899-4038-97CF-BA3702055FE9}"/>
                </a:ext>
              </a:extLst>
            </p:cNvPr>
            <p:cNvSpPr txBox="1"/>
            <p:nvPr/>
          </p:nvSpPr>
          <p:spPr>
            <a:xfrm>
              <a:off x="3154870" y="5823604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/>
                  </a:solidFill>
                  <a:latin typeface="+mj-ea"/>
                  <a:ea typeface="+mj-ea"/>
                </a:rPr>
                <a:t>1-2. </a:t>
              </a:r>
              <a:r>
                <a:rPr lang="ko-KR" altLang="en-US" sz="1600" b="1">
                  <a:solidFill>
                    <a:schemeClr val="bg1"/>
                  </a:solidFill>
                  <a:latin typeface="+mj-ea"/>
                  <a:ea typeface="+mj-ea"/>
                </a:rPr>
                <a:t>사업목적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411B71-3F78-4CE3-B1C0-A8E79C3497C4}"/>
                </a:ext>
              </a:extLst>
            </p:cNvPr>
            <p:cNvSpPr txBox="1"/>
            <p:nvPr/>
          </p:nvSpPr>
          <p:spPr>
            <a:xfrm>
              <a:off x="5486806" y="5823604"/>
              <a:ext cx="204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bg1"/>
                  </a:solidFill>
                  <a:latin typeface="+mj-ea"/>
                  <a:ea typeface="+mj-ea"/>
                </a:rPr>
                <a:t>1-3. </a:t>
              </a:r>
              <a:r>
                <a:rPr lang="ko-KR" altLang="en-US" sz="1600" b="1">
                  <a:solidFill>
                    <a:schemeClr val="bg1"/>
                  </a:solidFill>
                  <a:latin typeface="+mj-ea"/>
                  <a:ea typeface="+mj-ea"/>
                </a:rPr>
                <a:t>기술개요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5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85BFC4-F063-44DD-9612-0F959D00948A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B74196-E030-4CA0-A36D-9978443B8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" y="1799226"/>
            <a:ext cx="5326842" cy="40618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3798C6-3F67-49A4-9EEB-5C1AA2DB4E2E}"/>
              </a:ext>
            </a:extLst>
          </p:cNvPr>
          <p:cNvSpPr/>
          <p:nvPr/>
        </p:nvSpPr>
        <p:spPr>
          <a:xfrm>
            <a:off x="6508684" y="1799226"/>
            <a:ext cx="4189827" cy="3862761"/>
          </a:xfrm>
          <a:prstGeom prst="rect">
            <a:avLst/>
          </a:prstGeom>
          <a:solidFill>
            <a:schemeClr val="tx2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870F6-27E1-43F2-A6B1-A87EBE53BD45}"/>
              </a:ext>
            </a:extLst>
          </p:cNvPr>
          <p:cNvSpPr txBox="1"/>
          <p:nvPr/>
        </p:nvSpPr>
        <p:spPr>
          <a:xfrm>
            <a:off x="6529692" y="4850662"/>
            <a:ext cx="5183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흡연을 하던 중쌓여있는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담배꽁초를 보고 아이디어를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45C6F-A7B5-433A-B2E2-139A6D0952A8}"/>
              </a:ext>
            </a:extLst>
          </p:cNvPr>
          <p:cNvSpPr txBox="1"/>
          <p:nvPr/>
        </p:nvSpPr>
        <p:spPr>
          <a:xfrm>
            <a:off x="6885573" y="3135710"/>
            <a:ext cx="3436048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어마어마한 담배꽁초를 </a:t>
            </a:r>
            <a:endParaRPr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처리하기위한 솔루션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53B5C-54BD-4806-8C9A-E4D3C34905F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사업배경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1B0E29-5715-4B5B-9B26-CEF46D774052}"/>
              </a:ext>
            </a:extLst>
          </p:cNvPr>
          <p:cNvSpPr/>
          <p:nvPr/>
        </p:nvSpPr>
        <p:spPr>
          <a:xfrm>
            <a:off x="3252916" y="5931271"/>
            <a:ext cx="2967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https://news.joins.com/article/22675857</a:t>
            </a:r>
          </a:p>
        </p:txBody>
      </p:sp>
    </p:spTree>
    <p:extLst>
      <p:ext uri="{BB962C8B-B14F-4D97-AF65-F5344CB8AC3E}">
        <p14:creationId xmlns:p14="http://schemas.microsoft.com/office/powerpoint/2010/main" val="384696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85BFC4-F063-44DD-9612-0F959D00948A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53B5C-54BD-4806-8C9A-E4D3C34905F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1-2.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사업목적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AD9E58-92F7-402B-B3FB-E370D2A54FD7}"/>
              </a:ext>
            </a:extLst>
          </p:cNvPr>
          <p:cNvSpPr/>
          <p:nvPr/>
        </p:nvSpPr>
        <p:spPr>
          <a:xfrm>
            <a:off x="6196652" y="1813823"/>
            <a:ext cx="5685661" cy="4418694"/>
          </a:xfrm>
          <a:prstGeom prst="rect">
            <a:avLst/>
          </a:prstGeom>
          <a:solidFill>
            <a:schemeClr val="tx2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8C7197-F28B-4D3A-93B0-E206025E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2" y="2264460"/>
            <a:ext cx="5598551" cy="373145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C084BA-9E47-47E2-9694-75725E71A015}"/>
              </a:ext>
            </a:extLst>
          </p:cNvPr>
          <p:cNvSpPr txBox="1"/>
          <p:nvPr/>
        </p:nvSpPr>
        <p:spPr>
          <a:xfrm>
            <a:off x="6240208" y="2439307"/>
            <a:ext cx="5598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담배꽁초를 조금 더 쉽게 처리하기 위한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575C1-ACA9-442C-A56F-865C72660ECA}"/>
              </a:ext>
            </a:extLst>
          </p:cNvPr>
          <p:cNvSpPr txBox="1"/>
          <p:nvPr/>
        </p:nvSpPr>
        <p:spPr>
          <a:xfrm>
            <a:off x="6240208" y="3623060"/>
            <a:ext cx="5598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시각적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후각적의 불편함을 해소할려는 목적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E79E02-5B40-41A9-92C3-A6C707EADBBE}"/>
              </a:ext>
            </a:extLst>
          </p:cNvPr>
          <p:cNvSpPr txBox="1"/>
          <p:nvPr/>
        </p:nvSpPr>
        <p:spPr>
          <a:xfrm>
            <a:off x="6240208" y="4752813"/>
            <a:ext cx="5598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처리시간감소와 환경오염문제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등을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		  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해결하기</a:t>
            </a:r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위한 노력 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85BFC4-F063-44DD-9612-0F959D00948A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53B5C-54BD-4806-8C9A-E4D3C34905F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기술개요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AD9E58-92F7-402B-B3FB-E370D2A54FD7}"/>
              </a:ext>
            </a:extLst>
          </p:cNvPr>
          <p:cNvSpPr/>
          <p:nvPr/>
        </p:nvSpPr>
        <p:spPr>
          <a:xfrm>
            <a:off x="422129" y="1861235"/>
            <a:ext cx="11347741" cy="4418694"/>
          </a:xfrm>
          <a:prstGeom prst="rect">
            <a:avLst/>
          </a:prstGeom>
          <a:solidFill>
            <a:schemeClr val="tx2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F5393F-9788-4517-B7AC-A7004B1CF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46" y="1463116"/>
            <a:ext cx="2663102" cy="503940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A13D8A9-3B2A-4D48-AF43-B3E93A7304EE}"/>
              </a:ext>
            </a:extLst>
          </p:cNvPr>
          <p:cNvGrpSpPr/>
          <p:nvPr/>
        </p:nvGrpSpPr>
        <p:grpSpPr>
          <a:xfrm>
            <a:off x="4126005" y="2370778"/>
            <a:ext cx="1969994" cy="3224083"/>
            <a:chOff x="7328751" y="1919834"/>
            <a:chExt cx="1969994" cy="322408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B69624-C99E-4E70-B9FC-A86C9F5911CB}"/>
                </a:ext>
              </a:extLst>
            </p:cNvPr>
            <p:cNvSpPr txBox="1"/>
            <p:nvPr/>
          </p:nvSpPr>
          <p:spPr>
            <a:xfrm>
              <a:off x="7484090" y="1919834"/>
              <a:ext cx="1637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스위치 누름</a:t>
              </a:r>
            </a:p>
          </p:txBody>
        </p: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270967B4-210A-44F9-9423-3C40C56B4456}"/>
                </a:ext>
              </a:extLst>
            </p:cNvPr>
            <p:cNvSpPr/>
            <p:nvPr/>
          </p:nvSpPr>
          <p:spPr>
            <a:xfrm>
              <a:off x="7964289" y="2410053"/>
              <a:ext cx="492369" cy="393896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45B9E1-0EA7-4A05-9BC5-EB0390166A8E}"/>
                </a:ext>
              </a:extLst>
            </p:cNvPr>
            <p:cNvSpPr txBox="1"/>
            <p:nvPr/>
          </p:nvSpPr>
          <p:spPr>
            <a:xfrm>
              <a:off x="7328751" y="2902501"/>
              <a:ext cx="1896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담배꽁초 하강</a:t>
              </a: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1B42C988-F15B-4D71-B244-D71BBDA385AE}"/>
                </a:ext>
              </a:extLst>
            </p:cNvPr>
            <p:cNvSpPr/>
            <p:nvPr/>
          </p:nvSpPr>
          <p:spPr>
            <a:xfrm>
              <a:off x="7994398" y="3394793"/>
              <a:ext cx="492369" cy="393896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7FA93C-A6A8-4983-9A56-D0BA5F99E1BA}"/>
                </a:ext>
              </a:extLst>
            </p:cNvPr>
            <p:cNvSpPr txBox="1"/>
            <p:nvPr/>
          </p:nvSpPr>
          <p:spPr>
            <a:xfrm>
              <a:off x="7863324" y="3823115"/>
              <a:ext cx="855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분쇄</a:t>
              </a:r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B4FE3A41-5E27-4534-9CBE-3B22A34579FB}"/>
                </a:ext>
              </a:extLst>
            </p:cNvPr>
            <p:cNvSpPr/>
            <p:nvPr/>
          </p:nvSpPr>
          <p:spPr>
            <a:xfrm>
              <a:off x="7994398" y="4317764"/>
              <a:ext cx="492369" cy="393896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221DF3-9CD6-4A30-BB68-1A12D026A384}"/>
                </a:ext>
              </a:extLst>
            </p:cNvPr>
            <p:cNvSpPr txBox="1"/>
            <p:nvPr/>
          </p:nvSpPr>
          <p:spPr>
            <a:xfrm>
              <a:off x="7402691" y="4743807"/>
              <a:ext cx="1896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먼지가 되어</a:t>
              </a: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8C10843-194B-4809-B5E0-64AA39425262}"/>
              </a:ext>
            </a:extLst>
          </p:cNvPr>
          <p:cNvSpPr/>
          <p:nvPr/>
        </p:nvSpPr>
        <p:spPr>
          <a:xfrm>
            <a:off x="6625883" y="2658794"/>
            <a:ext cx="4867422" cy="305268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담당 관리자를 지정하여 분쇄 필요시</a:t>
            </a:r>
            <a:endParaRPr lang="en-US" altLang="ko-KR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스위치를 누르면 분쇄할 수 있도록 </a:t>
            </a:r>
            <a:endParaRPr lang="en-US" altLang="ko-KR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장비교육과 장비에 대한 안전</a:t>
            </a:r>
            <a:r>
              <a:rPr lang="en-US" altLang="ko-KR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비상교육을 실시하여 시스템을 구축</a:t>
            </a:r>
          </a:p>
        </p:txBody>
      </p:sp>
    </p:spTree>
    <p:extLst>
      <p:ext uri="{BB962C8B-B14F-4D97-AF65-F5344CB8AC3E}">
        <p14:creationId xmlns:p14="http://schemas.microsoft.com/office/powerpoint/2010/main" val="346253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52441D1-F8A9-4EA5-894B-0B548404A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-129662"/>
            <a:ext cx="12215446" cy="71173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C95CDB-BBF7-4A4F-BD6C-215133F328F9}"/>
              </a:ext>
            </a:extLst>
          </p:cNvPr>
          <p:cNvSpPr/>
          <p:nvPr/>
        </p:nvSpPr>
        <p:spPr>
          <a:xfrm>
            <a:off x="2596954" y="1761685"/>
            <a:ext cx="6998092" cy="3682512"/>
          </a:xfrm>
          <a:prstGeom prst="rect">
            <a:avLst/>
          </a:prstGeom>
          <a:solidFill>
            <a:schemeClr val="tx2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3E218-7F95-4206-B6BC-89097A971AA7}"/>
              </a:ext>
            </a:extLst>
          </p:cNvPr>
          <p:cNvSpPr/>
          <p:nvPr/>
        </p:nvSpPr>
        <p:spPr>
          <a:xfrm>
            <a:off x="3938953" y="3140611"/>
            <a:ext cx="4314093" cy="868681"/>
          </a:xfrm>
          <a:prstGeom prst="rect">
            <a:avLst/>
          </a:prstGeom>
          <a:noFill/>
          <a:ln w="66675" cmpd="thinThick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휴먼엑스포" panose="02030504000101010101" pitchFamily="18" charset="-127"/>
                <a:ea typeface="휴먼엑스포" panose="02030504000101010101" pitchFamily="18" charset="-127"/>
              </a:rPr>
              <a:t>시장분석</a:t>
            </a:r>
            <a:endParaRPr lang="ko-KR" altLang="en-US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5359C-2709-4C4D-B5A3-8BDE9F61F65F}"/>
              </a:ext>
            </a:extLst>
          </p:cNvPr>
          <p:cNvSpPr txBox="1"/>
          <p:nvPr/>
        </p:nvSpPr>
        <p:spPr>
          <a:xfrm>
            <a:off x="3938953" y="4611747"/>
            <a:ext cx="20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2-1. 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현재상황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DD192-4AEC-44FE-A151-2F80AB4958CA}"/>
              </a:ext>
            </a:extLst>
          </p:cNvPr>
          <p:cNvSpPr txBox="1"/>
          <p:nvPr/>
        </p:nvSpPr>
        <p:spPr>
          <a:xfrm>
            <a:off x="6869335" y="4611747"/>
            <a:ext cx="20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2-2. SWOT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1609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D33692-2C0F-4EA9-AFD6-67E948C6FAE0}"/>
              </a:ext>
            </a:extLst>
          </p:cNvPr>
          <p:cNvSpPr txBox="1"/>
          <p:nvPr/>
        </p:nvSpPr>
        <p:spPr>
          <a:xfrm>
            <a:off x="264942" y="267714"/>
            <a:ext cx="2043472" cy="52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85BFC4-F063-44DD-9612-0F959D00948A}"/>
              </a:ext>
            </a:extLst>
          </p:cNvPr>
          <p:cNvSpPr/>
          <p:nvPr/>
        </p:nvSpPr>
        <p:spPr>
          <a:xfrm>
            <a:off x="0" y="788229"/>
            <a:ext cx="12192000" cy="6069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21D844-1080-437B-9FBB-BA5F1F390C36}"/>
              </a:ext>
            </a:extLst>
          </p:cNvPr>
          <p:cNvGrpSpPr/>
          <p:nvPr/>
        </p:nvGrpSpPr>
        <p:grpSpPr>
          <a:xfrm>
            <a:off x="602567" y="1824740"/>
            <a:ext cx="10539046" cy="3723848"/>
            <a:chOff x="264942" y="1335309"/>
            <a:chExt cx="10539046" cy="37238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C4A996-C389-4B94-B5E6-1286595CA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49" y="1335309"/>
              <a:ext cx="4083272" cy="329296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263A96-9147-4FF7-8924-856D9408A687}"/>
                </a:ext>
              </a:extLst>
            </p:cNvPr>
            <p:cNvSpPr/>
            <p:nvPr/>
          </p:nvSpPr>
          <p:spPr>
            <a:xfrm>
              <a:off x="264942" y="4628270"/>
              <a:ext cx="534441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>
                      <a:lumMod val="50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https://m.blog.naver.com/PostView.nhn?blogId=ggrowth_expo&amp;logNo=220614883436&amp;proxyReferer=https%3A%2F%2Fwww.google.com%2F</a:t>
              </a:r>
              <a:endParaRPr lang="ko-KR" alt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6588BF6-8555-4BBA-8667-D0EDD2B9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263" y="1335309"/>
              <a:ext cx="4588725" cy="322113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E874A1-C37A-4AA1-A6B9-ED412EABA5FB}"/>
                </a:ext>
              </a:extLst>
            </p:cNvPr>
            <p:cNvSpPr/>
            <p:nvPr/>
          </p:nvSpPr>
          <p:spPr>
            <a:xfrm>
              <a:off x="6767657" y="4582102"/>
              <a:ext cx="35686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https://www.ytn.co.kr/_ln/0134_201901120800061563</a:t>
              </a:r>
              <a:endParaRPr lang="ko-KR" altLang="en-US" sz="11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2DFC819-222E-44A6-B9EF-83D349D3DE68}"/>
              </a:ext>
            </a:extLst>
          </p:cNvPr>
          <p:cNvSpPr txBox="1"/>
          <p:nvPr/>
        </p:nvSpPr>
        <p:spPr>
          <a:xfrm>
            <a:off x="1412770" y="786573"/>
            <a:ext cx="3001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2-1.</a:t>
            </a:r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현재상황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6F4BD-D25C-4D47-AD18-925B576CA156}"/>
              </a:ext>
            </a:extLst>
          </p:cNvPr>
          <p:cNvSpPr txBox="1"/>
          <p:nvPr/>
        </p:nvSpPr>
        <p:spPr>
          <a:xfrm>
            <a:off x="1785419" y="5646380"/>
            <a:ext cx="9534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흘러넘친 담배꽁초들과 처치곤란의 담배꽁초들이 많은 상황이고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아이디어를 접목시킨다면 다음과 같은 상황은 어느정도 호전될거라고 확신</a:t>
            </a:r>
            <a:endParaRPr lang="en-US" altLang="ko-KR" sz="2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057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689</Words>
  <Application>Microsoft Office PowerPoint</Application>
  <PresentationFormat>와이드스크린</PresentationFormat>
  <Paragraphs>192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HY헤드라인M</vt:lpstr>
      <vt:lpstr>맑은 고딕</vt:lpstr>
      <vt:lpstr>휴먼모음T</vt:lpstr>
      <vt:lpstr>휴먼엑스포</vt:lpstr>
      <vt:lpstr>Arial</vt:lpstr>
      <vt:lpstr>Bahnschrift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상현</dc:creator>
  <cp:lastModifiedBy>박 상현</cp:lastModifiedBy>
  <cp:revision>50</cp:revision>
  <dcterms:created xsi:type="dcterms:W3CDTF">2019-10-29T09:44:42Z</dcterms:created>
  <dcterms:modified xsi:type="dcterms:W3CDTF">2019-11-06T14:18:07Z</dcterms:modified>
</cp:coreProperties>
</file>